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60" r:id="rId5"/>
    <p:sldId id="261" r:id="rId6"/>
    <p:sldId id="301" r:id="rId7"/>
    <p:sldId id="262" r:id="rId8"/>
    <p:sldId id="300" r:id="rId9"/>
    <p:sldId id="266" r:id="rId10"/>
    <p:sldId id="268" r:id="rId11"/>
    <p:sldId id="269" r:id="rId12"/>
    <p:sldId id="292" r:id="rId13"/>
    <p:sldId id="272" r:id="rId14"/>
    <p:sldId id="274" r:id="rId15"/>
    <p:sldId id="278" r:id="rId16"/>
    <p:sldId id="315" r:id="rId17"/>
    <p:sldId id="28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页首" id="{309B8CFD-ABD2-4DF3-ABF4-5656B1452251}">
          <p14:sldIdLst>
            <p14:sldId id="257"/>
            <p14:sldId id="258"/>
          </p14:sldIdLst>
        </p14:section>
        <p14:section name="01" id="{ABD0ACE7-67D2-40DB-B709-11A7FC755E92}">
          <p14:sldIdLst>
            <p14:sldId id="260"/>
            <p14:sldId id="261"/>
            <p14:sldId id="301"/>
            <p14:sldId id="262"/>
            <p14:sldId id="300"/>
          </p14:sldIdLst>
        </p14:section>
        <p14:section name="02" id="{E4FFF9DD-3E5A-4224-BD7D-6D0758956175}">
          <p14:sldIdLst>
            <p14:sldId id="266"/>
            <p14:sldId id="268"/>
            <p14:sldId id="269"/>
          </p14:sldIdLst>
        </p14:section>
        <p14:section name="03" id="{DA0A2939-3DCF-46F2-81CA-FD69BE0412FF}">
          <p14:sldIdLst>
            <p14:sldId id="292"/>
            <p14:sldId id="272"/>
            <p14:sldId id="274"/>
          </p14:sldIdLst>
        </p14:section>
        <p14:section name="04" id="{6853AE72-6E08-4541-8096-6FCD171ACA29}">
          <p14:sldIdLst>
            <p14:sldId id="278"/>
            <p14:sldId id="315"/>
          </p14:sldIdLst>
        </p14:section>
        <p14:section name="05" id="{4FD5126C-A290-4E4A-83F6-2EEF26BC7677}">
          <p14:sldIdLst>
            <p14:sldId id="282"/>
          </p14:sldIdLst>
        </p14:section>
        <p14:section name="说明" id="{BAC34733-B2CB-440A-B5F3-5A6931B75C16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-690" y="-96"/>
      </p:cViewPr>
      <p:guideLst>
        <p:guide orient="horz" pos="2252"/>
        <p:guide pos="39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5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3E6EA-1929-4AFF-A081-F60D41E5567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EF370-5CB4-4082-BAB4-A3CA48E8E84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email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875"/>
            <a:ext cx="12192000" cy="685224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2188030"/>
            <a:ext cx="12192000" cy="2094604"/>
          </a:xfrm>
          <a:prstGeom prst="rect">
            <a:avLst/>
          </a:prstGeom>
          <a:solidFill>
            <a:srgbClr val="C0000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平行四边形 3"/>
          <p:cNvSpPr/>
          <p:nvPr/>
        </p:nvSpPr>
        <p:spPr>
          <a:xfrm rot="3660000">
            <a:off x="-876470" y="2229261"/>
            <a:ext cx="9176982" cy="2401824"/>
          </a:xfrm>
          <a:prstGeom prst="parallelogram">
            <a:avLst>
              <a:gd name="adj" fmla="val 54847"/>
            </a:avLst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605436" y="1996980"/>
            <a:ext cx="9220627" cy="2691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9600" kern="0" dirty="0">
                <a:solidFill>
                  <a:sysClr val="windowText" lastClr="000000"/>
                </a:solidFill>
                <a:latin typeface="Agency FB" panose="020B0503020202020204" pitchFamily="34" charset="0"/>
              </a:rPr>
              <a:t> </a:t>
            </a:r>
            <a:r>
              <a:rPr lang="zh-CN" altLang="zh-CN" sz="7200">
                <a:latin typeface="+mj-lt"/>
                <a:ea typeface="+mj-ea"/>
                <a:cs typeface="+mj-cs"/>
                <a:sym typeface="+mn-ea"/>
              </a:rPr>
              <a:t>在线投票系统</a:t>
            </a:r>
            <a:r>
              <a:rPr lang="en-US" altLang="zh-CN" sz="7200" kern="0" dirty="0" smtClean="0">
                <a:solidFill>
                  <a:sysClr val="windowText" lastClr="000000"/>
                </a:solidFill>
                <a:latin typeface="华文宋体" panose="02010600040101010101" charset="-122"/>
                <a:ea typeface="华文宋体" panose="02010600040101010101" charset="-122"/>
              </a:rPr>
              <a:t>    </a:t>
            </a:r>
            <a:endParaRPr lang="en-US" altLang="zh-CN" sz="7200" kern="0" dirty="0" smtClean="0">
              <a:solidFill>
                <a:sysClr val="windowText" lastClr="000000"/>
              </a:solidFill>
              <a:latin typeface="华文宋体" panose="02010600040101010101" charset="-122"/>
              <a:ea typeface="华文宋体" panose="02010600040101010101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kern="0" dirty="0" smtClean="0">
                <a:solidFill>
                  <a:sysClr val="windowText" lastClr="000000"/>
                </a:solidFill>
                <a:latin typeface="华文新魏" pitchFamily="2" charset="-122"/>
                <a:ea typeface="华文新魏" pitchFamily="2" charset="-122"/>
                <a:cs typeface="Segoe UI Black" panose="020B0A02040204020203" pitchFamily="34" charset="0"/>
              </a:rPr>
              <a:t>                                                              </a:t>
            </a:r>
            <a:r>
              <a:rPr lang="zh-CN" altLang="zh-CN" sz="2400">
                <a:latin typeface="+mj-lt"/>
                <a:ea typeface="+mj-ea"/>
                <a:cs typeface="+mj-cs"/>
                <a:sym typeface="+mn-ea"/>
              </a:rPr>
              <a:t>Ssm:SpringMVC+Spring+MyBatis</a:t>
            </a:r>
            <a:endParaRPr lang="zh-CN" altLang="zh-CN" sz="2400" kern="1200" baseline="0">
              <a:latin typeface="+mj-lt"/>
              <a:ea typeface="+mj-ea"/>
              <a:cs typeface="+mj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2400" kern="0" dirty="0" smtClean="0">
              <a:solidFill>
                <a:sysClr val="windowText" lastClr="000000"/>
              </a:solidFill>
              <a:latin typeface="华文新魏" pitchFamily="2" charset="-122"/>
              <a:ea typeface="华文新魏" pitchFamily="2" charset="-122"/>
              <a:cs typeface="Segoe UI Black" panose="020B0A02040204020203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00" kern="0" dirty="0" smtClean="0">
                <a:solidFill>
                  <a:sysClr val="windowText" lastClr="000000"/>
                </a:solidFill>
                <a:latin typeface="华文宋体" panose="02010600040101010101" charset="-122"/>
                <a:ea typeface="华文宋体" panose="02010600040101010101" charset="-122"/>
              </a:rPr>
              <a:t>我的</a:t>
            </a:r>
            <a:endParaRPr lang="en-US" altLang="zh-CN" sz="2800" kern="0" dirty="0">
              <a:solidFill>
                <a:sysClr val="windowText" lastClr="000000"/>
              </a:solidFill>
              <a:latin typeface="华文宋体" panose="02010600040101010101" charset="-122"/>
              <a:ea typeface="华文宋体" panose="0201060004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331720" y="3427561"/>
            <a:ext cx="8316989" cy="0"/>
          </a:xfrm>
          <a:prstGeom prst="line">
            <a:avLst/>
          </a:prstGeom>
          <a:ln w="127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4755" y="240022"/>
            <a:ext cx="4564380" cy="829945"/>
            <a:chOff x="694755" y="240022"/>
            <a:chExt cx="4564380" cy="829945"/>
          </a:xfrm>
        </p:grpSpPr>
        <p:sp>
          <p:nvSpPr>
            <p:cNvPr id="3" name="矩形 2"/>
            <p:cNvSpPr/>
            <p:nvPr/>
          </p:nvSpPr>
          <p:spPr>
            <a:xfrm>
              <a:off x="694755" y="397656"/>
              <a:ext cx="90436" cy="51573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84925" y="240022"/>
              <a:ext cx="4474210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>
                  <a:sym typeface="+mn-ea"/>
                </a:rPr>
                <a:t>选手信息录入</a:t>
              </a:r>
              <a:endPara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Agency FB" panose="020B0503020202020204" pitchFamily="34" charset="0"/>
              </a:endParaRPr>
            </a:p>
          </p:txBody>
        </p:sp>
      </p:grpSp>
      <p:pic>
        <p:nvPicPr>
          <p:cNvPr id="11266" name="内容占位符 2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410" y="1227455"/>
            <a:ext cx="8045450" cy="45259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8277860" y="1292225"/>
            <a:ext cx="3927475" cy="3230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  <a:sym typeface="+mn-ea"/>
              </a:rPr>
              <a:t>增</a:t>
            </a:r>
            <a:endParaRPr lang="zh-CN" altLang="en-US" sz="2400" b="1">
              <a:solidFill>
                <a:srgbClr val="FF0000"/>
              </a:solidFill>
              <a:sym typeface="+mn-ea"/>
            </a:endParaRPr>
          </a:p>
          <a:p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、在</a:t>
            </a:r>
            <a:r>
              <a:rPr lang="en-US" altLang="zh-CN" sz="2000">
                <a:sym typeface="+mn-ea"/>
              </a:rPr>
              <a:t>register.jsp</a:t>
            </a:r>
            <a:r>
              <a:rPr lang="zh-CN" altLang="en-US" sz="2000">
                <a:sym typeface="+mn-ea"/>
              </a:rPr>
              <a:t>页面点击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ym typeface="+mn-ea"/>
              </a:rPr>
              <a:t>录入</a:t>
            </a:r>
            <a:r>
              <a:rPr lang="en-US" altLang="zh-CN" sz="2400">
                <a:sym typeface="+mn-ea"/>
              </a:rPr>
              <a:t>”</a:t>
            </a:r>
            <a:endParaRPr lang="en-US" altLang="zh-CN" sz="2400">
              <a:sym typeface="+mn-ea"/>
            </a:endParaRPr>
          </a:p>
          <a:p>
            <a:r>
              <a:rPr lang="en-US" altLang="zh-CN" sz="2000">
                <a:sym typeface="+mn-ea"/>
              </a:rPr>
              <a:t>2</a:t>
            </a:r>
            <a:r>
              <a:rPr lang="zh-CN" altLang="en-US" sz="2400">
                <a:sym typeface="+mn-ea"/>
              </a:rPr>
              <a:t>、弹出新增模态对话框</a:t>
            </a:r>
            <a:endParaRPr lang="zh-CN" altLang="en-US" sz="2400">
              <a:sym typeface="+mn-ea"/>
            </a:endParaRPr>
          </a:p>
          <a:p>
            <a:r>
              <a:rPr lang="en-US" altLang="zh-CN" sz="2000">
                <a:sym typeface="+mn-ea"/>
              </a:rPr>
              <a:t>3</a:t>
            </a:r>
            <a:r>
              <a:rPr lang="zh-CN" altLang="en-US" sz="2400">
                <a:sym typeface="+mn-ea"/>
              </a:rPr>
              <a:t>、用户输入数据，并进行校验</a:t>
            </a:r>
            <a:endParaRPr lang="zh-CN" altLang="en-US" sz="2400">
              <a:sym typeface="+mn-ea"/>
            </a:endParaRPr>
          </a:p>
          <a:p>
            <a:pPr lvl="1"/>
            <a:r>
              <a:rPr lang="en-US" altLang="zh-CN" sz="2000">
                <a:sym typeface="+mn-ea"/>
              </a:rPr>
              <a:t>-juuery</a:t>
            </a:r>
            <a:r>
              <a:rPr lang="zh-CN" altLang="en-US" sz="2000">
                <a:sym typeface="+mn-ea"/>
              </a:rPr>
              <a:t>前端校验，</a:t>
            </a:r>
            <a:r>
              <a:rPr lang="en-US" altLang="zh-CN" sz="2000">
                <a:sym typeface="+mn-ea"/>
              </a:rPr>
              <a:t>ajax</a:t>
            </a:r>
            <a:r>
              <a:rPr lang="zh-CN" altLang="en-US" sz="2000">
                <a:sym typeface="+mn-ea"/>
              </a:rPr>
              <a:t>用户名重复校验，重要数据（后端校验（</a:t>
            </a:r>
            <a:r>
              <a:rPr lang="en-US" altLang="zh-CN" sz="2000">
                <a:sym typeface="+mn-ea"/>
              </a:rPr>
              <a:t>JSR303</a:t>
            </a:r>
            <a:r>
              <a:rPr lang="zh-CN" altLang="en-US" sz="2400">
                <a:sym typeface="+mn-ea"/>
              </a:rPr>
              <a:t>）唯一约束）</a:t>
            </a:r>
            <a:endParaRPr lang="zh-CN" altLang="en-US" sz="2400">
              <a:sym typeface="+mn-ea"/>
            </a:endParaRPr>
          </a:p>
          <a:p>
            <a:r>
              <a:rPr lang="en-US" altLang="zh-CN" sz="2000">
                <a:sym typeface="+mn-ea"/>
              </a:rPr>
              <a:t>4</a:t>
            </a:r>
            <a:r>
              <a:rPr lang="zh-CN" altLang="en-US" sz="2000">
                <a:sym typeface="+mn-ea"/>
              </a:rPr>
              <a:t>、完成保存</a:t>
            </a:r>
            <a:endParaRPr lang="zh-CN" altLang="en-US" sz="20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4755" y="240022"/>
            <a:ext cx="3921248" cy="829945"/>
            <a:chOff x="694755" y="240022"/>
            <a:chExt cx="3921248" cy="829945"/>
          </a:xfrm>
        </p:grpSpPr>
        <p:sp>
          <p:nvSpPr>
            <p:cNvPr id="3" name="矩形 2"/>
            <p:cNvSpPr/>
            <p:nvPr/>
          </p:nvSpPr>
          <p:spPr>
            <a:xfrm>
              <a:off x="694755" y="397656"/>
              <a:ext cx="90436" cy="51573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85190" y="240022"/>
              <a:ext cx="3830813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Agency FB" panose="020B0503020202020204" pitchFamily="34" charset="0"/>
                </a:rPr>
                <a:t>管理员</a:t>
              </a:r>
              <a:endParaRPr kumimoji="0" lang="zh-CN" altLang="en-US" sz="4800" b="1" i="0" u="none" strike="noStrike" kern="0" cap="none" spc="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Agency FB" panose="020B0503020202020204" pitchFamily="34" charset="0"/>
              </a:endParaRPr>
            </a:p>
          </p:txBody>
        </p:sp>
      </p:grpSp>
      <p:pic>
        <p:nvPicPr>
          <p:cNvPr id="12290" name="内容占位符 3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9057" y="1356678"/>
            <a:ext cx="8959850" cy="48021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8881110" y="397510"/>
            <a:ext cx="3145155" cy="64623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  <a:sym typeface="+mn-ea"/>
              </a:rPr>
              <a:t>删</a:t>
            </a:r>
            <a:endParaRPr lang="zh-CN" altLang="en-US" b="1">
              <a:solidFill>
                <a:srgbClr val="FF0000"/>
              </a:solidFill>
            </a:endParaRPr>
          </a:p>
          <a:p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、单个删除</a:t>
            </a:r>
            <a:endParaRPr lang="zh-CN" altLang="en-US"/>
          </a:p>
          <a:p>
            <a:pPr lvl="1"/>
            <a:r>
              <a:rPr lang="en-US" altLang="zh-CN">
                <a:sym typeface="+mn-ea"/>
              </a:rPr>
              <a:t>URI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/emp/{id} DELETE</a:t>
            </a:r>
            <a:endParaRPr lang="en-US" altLang="zh-CN"/>
          </a:p>
          <a:p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、多个删除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  <a:sym typeface="+mn-ea"/>
              </a:rPr>
              <a:t>改</a:t>
            </a:r>
            <a:endParaRPr lang="zh-CN" altLang="en-US" b="1">
              <a:solidFill>
                <a:srgbClr val="FF0000"/>
              </a:solidFill>
            </a:endParaRPr>
          </a:p>
          <a:p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、点击编辑</a:t>
            </a:r>
            <a:endParaRPr lang="zh-CN" altLang="en-US"/>
          </a:p>
          <a:p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、弹出用户修改的模态框（显示用户信息）</a:t>
            </a:r>
            <a:endParaRPr lang="zh-CN" altLang="en-US"/>
          </a:p>
          <a:p>
            <a:r>
              <a:rPr lang="en-US" altLang="zh-CN">
                <a:sym typeface="+mn-ea"/>
              </a:rPr>
              <a:t>3</a:t>
            </a:r>
            <a:r>
              <a:rPr lang="zh-CN" altLang="en-US">
                <a:sym typeface="+mn-ea"/>
              </a:rPr>
              <a:t>、点击更新，完成选手修改</a:t>
            </a:r>
            <a:endParaRPr lang="zh-CN" altLang="en-US"/>
          </a:p>
          <a:p>
            <a:r>
              <a:rPr lang="zh-CN" altLang="en-US" b="1">
                <a:solidFill>
                  <a:srgbClr val="FF0000"/>
                </a:solidFill>
                <a:sym typeface="+mn-ea"/>
              </a:rPr>
              <a:t>查</a:t>
            </a:r>
            <a:endParaRPr lang="zh-CN" altLang="en-US" b="1">
              <a:solidFill>
                <a:srgbClr val="FF0000"/>
              </a:solidFill>
            </a:endParaRPr>
          </a:p>
          <a:p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、访问</a:t>
            </a:r>
            <a:r>
              <a:rPr lang="en-US" altLang="zh-CN">
                <a:sym typeface="+mn-ea"/>
              </a:rPr>
              <a:t>index.jsp</a:t>
            </a:r>
            <a:r>
              <a:rPr lang="zh-CN" altLang="en-US">
                <a:sym typeface="+mn-ea"/>
              </a:rPr>
              <a:t>页面</a:t>
            </a:r>
            <a:endParaRPr lang="zh-CN" altLang="en-US"/>
          </a:p>
          <a:p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、</a:t>
            </a:r>
            <a:r>
              <a:rPr lang="en-US" altLang="zh-CN">
                <a:sym typeface="+mn-ea"/>
              </a:rPr>
              <a:t>index.jsp</a:t>
            </a:r>
            <a:r>
              <a:rPr lang="zh-CN" altLang="en-US">
                <a:sym typeface="+mn-ea"/>
              </a:rPr>
              <a:t>页面发送出查询选手列表请求</a:t>
            </a:r>
            <a:endParaRPr lang="zh-CN" altLang="en-US"/>
          </a:p>
          <a:p>
            <a:r>
              <a:rPr lang="en-US" altLang="zh-CN">
                <a:sym typeface="+mn-ea"/>
              </a:rPr>
              <a:t>3</a:t>
            </a:r>
            <a:r>
              <a:rPr lang="zh-CN" altLang="en-US">
                <a:sym typeface="+mn-ea"/>
              </a:rPr>
              <a:t>、</a:t>
            </a:r>
            <a:r>
              <a:rPr lang="en-US" altLang="zh-CN">
                <a:sym typeface="+mn-ea"/>
              </a:rPr>
              <a:t>EmployeeController</a:t>
            </a:r>
            <a:r>
              <a:rPr lang="zh-CN" altLang="en-US">
                <a:sym typeface="+mn-ea"/>
              </a:rPr>
              <a:t>来接受请求，查出选手数据</a:t>
            </a:r>
            <a:endParaRPr lang="zh-CN" altLang="en-US"/>
          </a:p>
          <a:p>
            <a:r>
              <a:rPr lang="en-US" altLang="zh-CN">
                <a:sym typeface="+mn-ea"/>
              </a:rPr>
              <a:t>4</a:t>
            </a:r>
            <a:r>
              <a:rPr lang="zh-CN" altLang="en-US">
                <a:sym typeface="+mn-ea"/>
              </a:rPr>
              <a:t>、来到</a:t>
            </a:r>
            <a:r>
              <a:rPr lang="en-US" altLang="zh-CN">
                <a:sym typeface="+mn-ea"/>
              </a:rPr>
              <a:t>list.jsp</a:t>
            </a:r>
            <a:r>
              <a:rPr lang="zh-CN" altLang="en-US">
                <a:sym typeface="+mn-ea"/>
              </a:rPr>
              <a:t>页面进行展示</a:t>
            </a:r>
            <a:endParaRPr lang="zh-CN" altLang="en-US"/>
          </a:p>
          <a:p>
            <a:r>
              <a:rPr lang="en-US" altLang="zh-CN">
                <a:sym typeface="+mn-ea"/>
              </a:rPr>
              <a:t>URI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/emps</a:t>
            </a:r>
            <a:endParaRPr lang="en-US" altLang="zh-CN"/>
          </a:p>
          <a:p>
            <a:endParaRPr lang="en-US" altLang="zh-CN"/>
          </a:p>
          <a:p>
            <a:r>
              <a:rPr lang="zh-CN" altLang="en-US" b="1">
                <a:solidFill>
                  <a:srgbClr val="FF0000"/>
                </a:solidFill>
                <a:sym typeface="+mn-ea"/>
              </a:rPr>
              <a:t>安排比赛</a:t>
            </a:r>
            <a:endParaRPr lang="zh-CN" altLang="en-US" b="1">
              <a:solidFill>
                <a:srgbClr val="FF0000"/>
              </a:solidFill>
            </a:endParaRPr>
          </a:p>
          <a:p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、选择两个选手并且把比赛状态设置为</a:t>
            </a: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，送到投票界面和主界面上去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694755" y="240022"/>
            <a:ext cx="8606790" cy="663204"/>
            <a:chOff x="694755" y="240022"/>
            <a:chExt cx="8606790" cy="663204"/>
          </a:xfrm>
        </p:grpSpPr>
        <p:sp>
          <p:nvSpPr>
            <p:cNvPr id="4" name="文本框 3"/>
            <p:cNvSpPr txBox="1"/>
            <p:nvPr/>
          </p:nvSpPr>
          <p:spPr>
            <a:xfrm>
              <a:off x="784925" y="240022"/>
              <a:ext cx="851662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kern="0" noProof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Calibri" panose="020F0502020204030204" pitchFamily="34" charset="0"/>
                  <a:sym typeface="+mn-ea"/>
                </a:rPr>
                <a:t>比赛管理，选择两个选手进行</a:t>
              </a:r>
              <a:r>
                <a:rPr lang="en-US" altLang="zh-CN" sz="3600" kern="0" noProof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Calibri" panose="020F0502020204030204" pitchFamily="34" charset="0"/>
                  <a:sym typeface="+mn-ea"/>
                </a:rPr>
                <a:t>PK</a:t>
              </a:r>
              <a:endPara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Calibri" panose="020F0502020204030204" pitchFamily="34" charset="0"/>
                <a:sym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94755" y="387496"/>
              <a:ext cx="90436" cy="51573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14338" name="内容占位符 3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4860" y="1127760"/>
            <a:ext cx="10384155" cy="5616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4755" y="240022"/>
            <a:ext cx="8487410" cy="829945"/>
            <a:chOff x="694755" y="240022"/>
            <a:chExt cx="8487410" cy="829945"/>
          </a:xfrm>
        </p:grpSpPr>
        <p:sp>
          <p:nvSpPr>
            <p:cNvPr id="3" name="文本框 2"/>
            <p:cNvSpPr txBox="1"/>
            <p:nvPr/>
          </p:nvSpPr>
          <p:spPr>
            <a:xfrm>
              <a:off x="784925" y="240022"/>
              <a:ext cx="8397240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ym typeface="+mn-ea"/>
                </a:rPr>
                <a:t>投票</a:t>
              </a:r>
              <a:br>
                <a:rPr lang="zh-CN" altLang="en-US" sz="2400">
                  <a:sym typeface="+mn-ea"/>
                </a:rPr>
              </a:br>
              <a:r>
                <a:rPr lang="zh-CN" altLang="en-US" sz="2400">
                  <a:sym typeface="+mn-ea"/>
                </a:rPr>
                <a:t>获取比赛状态为</a:t>
              </a:r>
              <a:r>
                <a:rPr lang="en-US" altLang="zh-CN" sz="2400">
                  <a:sym typeface="+mn-ea"/>
                </a:rPr>
                <a:t>1</a:t>
              </a:r>
              <a:r>
                <a:rPr lang="zh-CN" altLang="en-US" sz="2400">
                  <a:sym typeface="+mn-ea"/>
                </a:rPr>
                <a:t>的选手，并显示编号，观众进行投票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Agency FB" panose="020B0503020202020204" pitchFamily="34" charset="0"/>
                <a:sym typeface="+mn-ea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694755" y="397656"/>
              <a:ext cx="90436" cy="51573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15362" name="内容占位符 3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570" y="1292860"/>
            <a:ext cx="10690860" cy="54813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94755" y="240022"/>
            <a:ext cx="7661910" cy="1076325"/>
            <a:chOff x="694755" y="240022"/>
            <a:chExt cx="9271832" cy="1076325"/>
          </a:xfrm>
        </p:grpSpPr>
        <p:sp>
          <p:nvSpPr>
            <p:cNvPr id="8" name="文本框 7"/>
            <p:cNvSpPr txBox="1"/>
            <p:nvPr/>
          </p:nvSpPr>
          <p:spPr>
            <a:xfrm>
              <a:off x="785429" y="240022"/>
              <a:ext cx="9181158" cy="1076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>
                  <a:sym typeface="+mn-ea"/>
                </a:rPr>
                <a:t>主界面</a:t>
              </a:r>
              <a:br>
                <a:rPr lang="zh-CN" altLang="en-US" sz="3200">
                  <a:sym typeface="+mn-ea"/>
                </a:rPr>
              </a:br>
              <a:r>
                <a:rPr lang="zh-CN" altLang="en-US" sz="3200">
                  <a:sym typeface="+mn-ea"/>
                </a:rPr>
                <a:t>从后台查询票数并且显示</a:t>
              </a:r>
              <a:endPara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Agency FB" panose="020B0503020202020204" pitchFamily="34" charset="0"/>
                <a:sym typeface="+mn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94755" y="397656"/>
              <a:ext cx="90436" cy="51573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16386" name="内容占位符 3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4690" y="1381760"/>
            <a:ext cx="11024870" cy="54400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530350" y="232410"/>
            <a:ext cx="10599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1403350" y="1663700"/>
            <a:ext cx="6543675" cy="449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51" name="矩形 50"/>
          <p:cNvSpPr/>
          <p:nvPr/>
        </p:nvSpPr>
        <p:spPr>
          <a:xfrm>
            <a:off x="334963" y="2403475"/>
            <a:ext cx="792163" cy="30972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54" name="文本框 38"/>
          <p:cNvSpPr txBox="1"/>
          <p:nvPr/>
        </p:nvSpPr>
        <p:spPr>
          <a:xfrm>
            <a:off x="544513" y="3676650"/>
            <a:ext cx="582612" cy="5524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000" b="1">
                <a:latin typeface="Arial" panose="020B0604020202020204" pitchFamily="34" charset="0"/>
                <a:ea typeface="宋体" panose="02010600030101010101" pitchFamily="2" charset="-122"/>
              </a:rPr>
              <a:t>  </a:t>
            </a:r>
            <a:r>
              <a:rPr lang="en-US" altLang="zh-CN" sz="10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UI</a:t>
            </a:r>
            <a:endParaRPr lang="en-US" altLang="zh-CN" sz="1000" b="1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en-US" altLang="zh-CN" sz="10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Bootstrap</a:t>
            </a:r>
            <a:endParaRPr lang="en-US" altLang="zh-CN" sz="1000" b="1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836738" y="2457450"/>
            <a:ext cx="5400675" cy="30226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cxnSp>
        <p:nvCxnSpPr>
          <p:cNvPr id="57" name="直接箭头连接符 56"/>
          <p:cNvCxnSpPr/>
          <p:nvPr/>
        </p:nvCxnSpPr>
        <p:spPr>
          <a:xfrm>
            <a:off x="334963" y="2914650"/>
            <a:ext cx="1643063" cy="952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58" name="矩形 57"/>
          <p:cNvSpPr/>
          <p:nvPr/>
        </p:nvSpPr>
        <p:spPr>
          <a:xfrm>
            <a:off x="2193925" y="2997200"/>
            <a:ext cx="1152525" cy="19431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0" name="文本框 42"/>
          <p:cNvSpPr txBox="1"/>
          <p:nvPr/>
        </p:nvSpPr>
        <p:spPr>
          <a:xfrm>
            <a:off x="2117725" y="3467100"/>
            <a:ext cx="1228725" cy="584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SpringMVC</a:t>
            </a:r>
            <a:r>
              <a:rPr lang="zh-CN" altLang="en-US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前端控制器</a:t>
            </a:r>
            <a:endParaRPr lang="zh-CN" altLang="en-US" sz="160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4022725" y="3079750"/>
            <a:ext cx="1368425" cy="28892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5" name="文本框 44"/>
          <p:cNvSpPr txBox="1"/>
          <p:nvPr/>
        </p:nvSpPr>
        <p:spPr>
          <a:xfrm>
            <a:off x="4144963" y="3106738"/>
            <a:ext cx="1246187" cy="3063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4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Controller</a:t>
            </a:r>
            <a:endParaRPr lang="en-US" altLang="zh-CN" sz="140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66" name="直接箭头连接符 65"/>
          <p:cNvCxnSpPr>
            <a:endCxn id="65" idx="1"/>
          </p:cNvCxnSpPr>
          <p:nvPr/>
        </p:nvCxnSpPr>
        <p:spPr>
          <a:xfrm>
            <a:off x="3224213" y="3233738"/>
            <a:ext cx="920750" cy="26988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4022725" y="3616325"/>
            <a:ext cx="1296988" cy="28733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70" name="文本框 47"/>
          <p:cNvSpPr txBox="1"/>
          <p:nvPr/>
        </p:nvSpPr>
        <p:spPr>
          <a:xfrm>
            <a:off x="4108450" y="3616325"/>
            <a:ext cx="1006475" cy="3063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4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Service</a:t>
            </a:r>
            <a:endParaRPr lang="en-US" altLang="zh-CN" sz="140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73" name="直接箭头连接符 72"/>
          <p:cNvCxnSpPr>
            <a:endCxn id="70" idx="0"/>
          </p:cNvCxnSpPr>
          <p:nvPr/>
        </p:nvCxnSpPr>
        <p:spPr>
          <a:xfrm>
            <a:off x="4575175" y="3287713"/>
            <a:ext cx="36513" cy="328613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4" name="矩形 73"/>
          <p:cNvSpPr/>
          <p:nvPr/>
        </p:nvSpPr>
        <p:spPr>
          <a:xfrm>
            <a:off x="4067175" y="4221163"/>
            <a:ext cx="1366838" cy="3603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75" name="文本框 50"/>
          <p:cNvSpPr txBox="1"/>
          <p:nvPr/>
        </p:nvSpPr>
        <p:spPr>
          <a:xfrm>
            <a:off x="4260850" y="4289425"/>
            <a:ext cx="885825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Dao</a:t>
            </a:r>
            <a:endParaRPr lang="en-US" altLang="zh-CN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76" name="直接箭头连接符 75"/>
          <p:cNvCxnSpPr>
            <a:endCxn id="75" idx="0"/>
          </p:cNvCxnSpPr>
          <p:nvPr/>
        </p:nvCxnSpPr>
        <p:spPr>
          <a:xfrm>
            <a:off x="4641850" y="3813175"/>
            <a:ext cx="61913" cy="47625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7" name="矩形 76"/>
          <p:cNvSpPr/>
          <p:nvPr/>
        </p:nvSpPr>
        <p:spPr>
          <a:xfrm>
            <a:off x="5759450" y="3079750"/>
            <a:ext cx="1079500" cy="172878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78" name="文本框 53"/>
          <p:cNvSpPr txBox="1"/>
          <p:nvPr/>
        </p:nvSpPr>
        <p:spPr>
          <a:xfrm>
            <a:off x="5810250" y="3138488"/>
            <a:ext cx="992188" cy="1600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4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MyBatistaXXMapper</a:t>
            </a:r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项目启动</a:t>
            </a:r>
            <a:r>
              <a:rPr lang="en-US" altLang="zh-CN" sz="14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mapper</a:t>
            </a:r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的实例被扫描进</a:t>
            </a:r>
            <a:r>
              <a:rPr lang="en-US" altLang="zh-CN" sz="14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ioc</a:t>
            </a:r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容器中</a:t>
            </a:r>
            <a:endParaRPr lang="zh-CN" altLang="en-US" sz="140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8147050" y="2708275"/>
            <a:ext cx="647700" cy="25209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80" name="文本框 56"/>
          <p:cNvSpPr txBox="1"/>
          <p:nvPr/>
        </p:nvSpPr>
        <p:spPr>
          <a:xfrm>
            <a:off x="8215313" y="3675063"/>
            <a:ext cx="512762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DB</a:t>
            </a:r>
            <a:endParaRPr lang="en-US" altLang="zh-CN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1" name="文本框 57"/>
          <p:cNvSpPr txBox="1"/>
          <p:nvPr/>
        </p:nvSpPr>
        <p:spPr>
          <a:xfrm>
            <a:off x="822325" y="2457450"/>
            <a:ext cx="1014413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b="1">
                <a:latin typeface="Arial" panose="020B0604020202020204" pitchFamily="34" charset="0"/>
                <a:ea typeface="宋体" panose="02010600030101010101" pitchFamily="2" charset="-122"/>
              </a:rPr>
              <a:t>AJAX</a:t>
            </a:r>
            <a:endParaRPr lang="en-US" altLang="zh-CN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82" name="直接箭头连接符 81"/>
          <p:cNvCxnSpPr>
            <a:endCxn id="75" idx="0"/>
          </p:cNvCxnSpPr>
          <p:nvPr/>
        </p:nvCxnSpPr>
        <p:spPr>
          <a:xfrm flipH="1">
            <a:off x="682625" y="4703763"/>
            <a:ext cx="1339850" cy="20638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83" name="文本框 59"/>
          <p:cNvSpPr txBox="1"/>
          <p:nvPr/>
        </p:nvSpPr>
        <p:spPr>
          <a:xfrm>
            <a:off x="819150" y="4324350"/>
            <a:ext cx="1158875" cy="11985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b="1">
                <a:latin typeface="Arial" panose="020B0604020202020204" pitchFamily="34" charset="0"/>
                <a:ea typeface="宋体" panose="02010600030101010101" pitchFamily="2" charset="-122"/>
              </a:rPr>
              <a:t>返回</a:t>
            </a:r>
            <a:r>
              <a:rPr lang="en-US" altLang="zh-CN" b="1">
                <a:latin typeface="Arial" panose="020B0604020202020204" pitchFamily="34" charset="0"/>
                <a:ea typeface="宋体" panose="02010600030101010101" pitchFamily="2" charset="-122"/>
              </a:rPr>
              <a:t>json</a:t>
            </a:r>
            <a:r>
              <a:rPr lang="zh-CN" altLang="en-US" b="1">
                <a:latin typeface="Arial" panose="020B0604020202020204" pitchFamily="34" charset="0"/>
                <a:ea typeface="宋体" panose="02010600030101010101" pitchFamily="2" charset="-122"/>
              </a:rPr>
              <a:t>使用</a:t>
            </a:r>
            <a:r>
              <a:rPr lang="en-US" altLang="zh-CN" b="1">
                <a:latin typeface="Arial" panose="020B0604020202020204" pitchFamily="34" charset="0"/>
                <a:ea typeface="宋体" panose="02010600030101010101" pitchFamily="2" charset="-122"/>
              </a:rPr>
              <a:t>js</a:t>
            </a:r>
            <a:r>
              <a:rPr lang="zh-CN" altLang="en-US" b="1">
                <a:latin typeface="Arial" panose="020B0604020202020204" pitchFamily="34" charset="0"/>
                <a:ea typeface="宋体" panose="02010600030101010101" pitchFamily="2" charset="-122"/>
              </a:rPr>
              <a:t>解析</a:t>
            </a:r>
            <a:r>
              <a:rPr lang="en-US" altLang="zh-CN" b="1">
                <a:latin typeface="Arial" panose="020B0604020202020204" pitchFamily="34" charset="0"/>
                <a:ea typeface="宋体" panose="02010600030101010101" pitchFamily="2" charset="-122"/>
              </a:rPr>
              <a:t>json</a:t>
            </a:r>
            <a:r>
              <a:rPr lang="zh-CN" altLang="en-US" b="1">
                <a:latin typeface="Arial" panose="020B0604020202020204" pitchFamily="34" charset="0"/>
                <a:ea typeface="宋体" panose="02010600030101010101" pitchFamily="2" charset="-122"/>
              </a:rPr>
              <a:t>在页面显示</a:t>
            </a:r>
            <a:endParaRPr lang="zh-CN" altLang="en-US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4641850" y="1123950"/>
            <a:ext cx="3889375" cy="8651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85" name="文本框 61"/>
          <p:cNvSpPr txBox="1"/>
          <p:nvPr/>
        </p:nvSpPr>
        <p:spPr>
          <a:xfrm>
            <a:off x="4719638" y="1219200"/>
            <a:ext cx="3738562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MBG</a:t>
            </a:r>
            <a:r>
              <a:rPr lang="zh-CN" altLang="en-US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生成</a:t>
            </a:r>
            <a:r>
              <a:rPr lang="en-US" altLang="zh-CN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Mapper</a:t>
            </a:r>
            <a:r>
              <a:rPr lang="zh-CN" altLang="en-US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接口，</a:t>
            </a:r>
            <a:r>
              <a:rPr lang="en-US" altLang="zh-CN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mapper</a:t>
            </a:r>
            <a:r>
              <a:rPr lang="zh-CN" altLang="en-US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文件。复杂的查询，基于</a:t>
            </a:r>
            <a:r>
              <a:rPr lang="en-US" altLang="zh-CN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Mapper</a:t>
            </a:r>
            <a:r>
              <a:rPr lang="zh-CN" altLang="en-US" sz="160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之上，定义一些新的方法</a:t>
            </a:r>
            <a:endParaRPr lang="zh-CN" altLang="en-US" sz="160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86" name="直接箭头连接符 85"/>
          <p:cNvCxnSpPr>
            <a:endCxn id="78" idx="0"/>
          </p:cNvCxnSpPr>
          <p:nvPr/>
        </p:nvCxnSpPr>
        <p:spPr>
          <a:xfrm flipH="1">
            <a:off x="6305550" y="1738313"/>
            <a:ext cx="127000" cy="140017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7" name="直接箭头连接符 86"/>
          <p:cNvCxnSpPr>
            <a:endCxn id="78" idx="0"/>
          </p:cNvCxnSpPr>
          <p:nvPr/>
        </p:nvCxnSpPr>
        <p:spPr>
          <a:xfrm flipV="1">
            <a:off x="6770688" y="3789363"/>
            <a:ext cx="1401763" cy="49213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88" name="文本框 64"/>
          <p:cNvSpPr txBox="1"/>
          <p:nvPr/>
        </p:nvSpPr>
        <p:spPr>
          <a:xfrm>
            <a:off x="6400800" y="5776913"/>
            <a:ext cx="15557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Tomcat</a:t>
            </a:r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9" name="文本框 65"/>
          <p:cNvSpPr txBox="1"/>
          <p:nvPr/>
        </p:nvSpPr>
        <p:spPr>
          <a:xfrm>
            <a:off x="3340100" y="5681663"/>
            <a:ext cx="1520825" cy="3365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1600" b="1">
                <a:latin typeface="Arial" panose="020B0604020202020204" pitchFamily="34" charset="0"/>
                <a:ea typeface="宋体" panose="02010600030101010101" pitchFamily="2" charset="-122"/>
              </a:rPr>
              <a:t>依赖的</a:t>
            </a:r>
            <a:r>
              <a:rPr lang="en-US" altLang="zh-CN" sz="1600" b="1">
                <a:latin typeface="Arial" panose="020B0604020202020204" pitchFamily="34" charset="0"/>
                <a:ea typeface="宋体" panose="02010600030101010101" pitchFamily="2" charset="-122"/>
              </a:rPr>
              <a:t>jar</a:t>
            </a:r>
            <a:r>
              <a:rPr lang="zh-CN" altLang="en-US" sz="1600" b="1">
                <a:latin typeface="Arial" panose="020B0604020202020204" pitchFamily="34" charset="0"/>
                <a:ea typeface="宋体" panose="02010600030101010101" pitchFamily="2" charset="-122"/>
              </a:rPr>
              <a:t>包</a:t>
            </a:r>
            <a:endParaRPr lang="zh-CN" altLang="en-US" sz="16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895475" y="6391275"/>
            <a:ext cx="5124450" cy="3683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fontAlgn="base"/>
            <a:r>
              <a:rPr lang="en-US" altLang="zh-CN" strike="noStrike" noProof="1"/>
              <a:t>Maven</a:t>
            </a:r>
            <a:r>
              <a:rPr lang="zh-CN" altLang="en-US" strike="noStrike" noProof="1"/>
              <a:t>依赖管理</a:t>
            </a:r>
            <a:r>
              <a:rPr lang="en-US" altLang="zh-CN" strike="noStrike" noProof="1"/>
              <a:t>&amp;</a:t>
            </a:r>
            <a:r>
              <a:rPr lang="zh-CN" altLang="en-US" strike="noStrike" noProof="1"/>
              <a:t>构建（打</a:t>
            </a:r>
            <a:r>
              <a:rPr lang="en-US" altLang="zh-CN" strike="noStrike" noProof="1"/>
              <a:t>war</a:t>
            </a:r>
            <a:r>
              <a:rPr lang="zh-CN" altLang="en-US" strike="noStrike" noProof="1"/>
              <a:t>包，部署到服务器）</a:t>
            </a:r>
            <a:endParaRPr lang="zh-CN" altLang="en-US" strike="noStrike" noProof="1"/>
          </a:p>
        </p:txBody>
      </p:sp>
      <p:cxnSp>
        <p:nvCxnSpPr>
          <p:cNvPr id="91" name="直接箭头连接符 90"/>
          <p:cNvCxnSpPr>
            <a:endCxn id="78" idx="0"/>
          </p:cNvCxnSpPr>
          <p:nvPr/>
        </p:nvCxnSpPr>
        <p:spPr>
          <a:xfrm flipV="1">
            <a:off x="3911600" y="5949950"/>
            <a:ext cx="12700" cy="56197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2" name="文本框 68"/>
          <p:cNvSpPr txBox="1"/>
          <p:nvPr/>
        </p:nvSpPr>
        <p:spPr>
          <a:xfrm>
            <a:off x="4792663" y="4013200"/>
            <a:ext cx="877887" cy="2444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000" b="1">
                <a:latin typeface="Arial" panose="020B0604020202020204" pitchFamily="34" charset="0"/>
                <a:ea typeface="宋体" panose="02010600030101010101" pitchFamily="2" charset="-122"/>
              </a:rPr>
              <a:t>Autowired</a:t>
            </a:r>
            <a:endParaRPr lang="en-US" altLang="zh-CN" sz="10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3" name="文本框 69"/>
          <p:cNvSpPr txBox="1"/>
          <p:nvPr/>
        </p:nvSpPr>
        <p:spPr>
          <a:xfrm>
            <a:off x="4792663" y="3370263"/>
            <a:ext cx="877887" cy="2460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000" b="1">
                <a:latin typeface="Arial" panose="020B0604020202020204" pitchFamily="34" charset="0"/>
                <a:ea typeface="宋体" panose="02010600030101010101" pitchFamily="2" charset="-122"/>
              </a:rPr>
              <a:t>Autowired</a:t>
            </a:r>
            <a:endParaRPr lang="en-US" altLang="zh-CN" sz="10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94" name="直接箭头连接符 93"/>
          <p:cNvCxnSpPr>
            <a:endCxn id="78" idx="0"/>
          </p:cNvCxnSpPr>
          <p:nvPr/>
        </p:nvCxnSpPr>
        <p:spPr>
          <a:xfrm flipV="1">
            <a:off x="5251450" y="4292600"/>
            <a:ext cx="615950" cy="100013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5" name="直接箭头连接符 94"/>
          <p:cNvCxnSpPr>
            <a:endCxn id="78" idx="0"/>
          </p:cNvCxnSpPr>
          <p:nvPr/>
        </p:nvCxnSpPr>
        <p:spPr>
          <a:xfrm>
            <a:off x="2768600" y="4756150"/>
            <a:ext cx="3175" cy="97790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6" name="文本框 1"/>
          <p:cNvSpPr txBox="1"/>
          <p:nvPr/>
        </p:nvSpPr>
        <p:spPr>
          <a:xfrm>
            <a:off x="4327525" y="2546350"/>
            <a:ext cx="1230313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SSM</a:t>
            </a:r>
            <a:endParaRPr lang="en-US" altLang="zh-CN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7" name="文本框 2"/>
          <p:cNvSpPr txBox="1"/>
          <p:nvPr/>
        </p:nvSpPr>
        <p:spPr>
          <a:xfrm>
            <a:off x="4918075" y="4940300"/>
            <a:ext cx="16573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Spring</a:t>
            </a:r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容器</a:t>
            </a:r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98" name="组合 97"/>
          <p:cNvGrpSpPr/>
          <p:nvPr/>
        </p:nvGrpSpPr>
        <p:grpSpPr>
          <a:xfrm>
            <a:off x="8458244" y="1124063"/>
            <a:ext cx="3935643" cy="5308071"/>
            <a:chOff x="3273623" y="1536813"/>
            <a:chExt cx="3935643" cy="5308071"/>
          </a:xfrm>
        </p:grpSpPr>
        <p:sp>
          <p:nvSpPr>
            <p:cNvPr id="99" name="任意多边形 98"/>
            <p:cNvSpPr/>
            <p:nvPr/>
          </p:nvSpPr>
          <p:spPr>
            <a:xfrm>
              <a:off x="4445836" y="4413620"/>
              <a:ext cx="1055861" cy="2431262"/>
            </a:xfrm>
            <a:custGeom>
              <a:avLst/>
              <a:gdLst>
                <a:gd name="connsiteX0" fmla="*/ 0 w 975285"/>
                <a:gd name="connsiteY0" fmla="*/ 0 h 2476982"/>
                <a:gd name="connsiteX1" fmla="*/ 474562 w 975285"/>
                <a:gd name="connsiteY1" fmla="*/ 254643 h 2476982"/>
                <a:gd name="connsiteX2" fmla="*/ 914400 w 975285"/>
                <a:gd name="connsiteY2" fmla="*/ 891250 h 2476982"/>
                <a:gd name="connsiteX3" fmla="*/ 960699 w 975285"/>
                <a:gd name="connsiteY3" fmla="*/ 2476982 h 2476982"/>
                <a:gd name="connsiteX0-1" fmla="*/ 0 w 979595"/>
                <a:gd name="connsiteY0-2" fmla="*/ 0 h 2476982"/>
                <a:gd name="connsiteX1-3" fmla="*/ 474562 w 979595"/>
                <a:gd name="connsiteY1-4" fmla="*/ 254643 h 2476982"/>
                <a:gd name="connsiteX2-5" fmla="*/ 924560 w 979595"/>
                <a:gd name="connsiteY2-6" fmla="*/ 891250 h 2476982"/>
                <a:gd name="connsiteX3-7" fmla="*/ 960699 w 979595"/>
                <a:gd name="connsiteY3-8" fmla="*/ 2476982 h 2476982"/>
                <a:gd name="connsiteX0-9" fmla="*/ 0 w 966540"/>
                <a:gd name="connsiteY0-10" fmla="*/ 0 h 2446502"/>
                <a:gd name="connsiteX1-11" fmla="*/ 474562 w 966540"/>
                <a:gd name="connsiteY1-12" fmla="*/ 254643 h 2446502"/>
                <a:gd name="connsiteX2-13" fmla="*/ 924560 w 966540"/>
                <a:gd name="connsiteY2-14" fmla="*/ 891250 h 2446502"/>
                <a:gd name="connsiteX3-15" fmla="*/ 935299 w 966540"/>
                <a:gd name="connsiteY3-16" fmla="*/ 2446502 h 2446502"/>
                <a:gd name="connsiteX0-17" fmla="*/ 0 w 1057980"/>
                <a:gd name="connsiteY0-18" fmla="*/ 0 h 2431262"/>
                <a:gd name="connsiteX1-19" fmla="*/ 566002 w 1057980"/>
                <a:gd name="connsiteY1-20" fmla="*/ 239403 h 2431262"/>
                <a:gd name="connsiteX2-21" fmla="*/ 1016000 w 1057980"/>
                <a:gd name="connsiteY2-22" fmla="*/ 876010 h 2431262"/>
                <a:gd name="connsiteX3-23" fmla="*/ 1026739 w 1057980"/>
                <a:gd name="connsiteY3-24" fmla="*/ 2431262 h 2431262"/>
                <a:gd name="connsiteX0-25" fmla="*/ 0 w 1057980"/>
                <a:gd name="connsiteY0-26" fmla="*/ 0 h 2431262"/>
                <a:gd name="connsiteX1-27" fmla="*/ 566002 w 1057980"/>
                <a:gd name="connsiteY1-28" fmla="*/ 239403 h 2431262"/>
                <a:gd name="connsiteX2-29" fmla="*/ 1016000 w 1057980"/>
                <a:gd name="connsiteY2-30" fmla="*/ 876010 h 2431262"/>
                <a:gd name="connsiteX3-31" fmla="*/ 1026739 w 1057980"/>
                <a:gd name="connsiteY3-32" fmla="*/ 2431262 h 2431262"/>
                <a:gd name="connsiteX0-33" fmla="*/ 0 w 1047358"/>
                <a:gd name="connsiteY0-34" fmla="*/ 0 h 2431262"/>
                <a:gd name="connsiteX1-35" fmla="*/ 718402 w 1047358"/>
                <a:gd name="connsiteY1-36" fmla="*/ 280043 h 2431262"/>
                <a:gd name="connsiteX2-37" fmla="*/ 1016000 w 1047358"/>
                <a:gd name="connsiteY2-38" fmla="*/ 876010 h 2431262"/>
                <a:gd name="connsiteX3-39" fmla="*/ 1026739 w 1047358"/>
                <a:gd name="connsiteY3-40" fmla="*/ 2431262 h 2431262"/>
                <a:gd name="connsiteX0-41" fmla="*/ 0 w 1047358"/>
                <a:gd name="connsiteY0-42" fmla="*/ 0 h 2431262"/>
                <a:gd name="connsiteX1-43" fmla="*/ 718402 w 1047358"/>
                <a:gd name="connsiteY1-44" fmla="*/ 280043 h 2431262"/>
                <a:gd name="connsiteX2-45" fmla="*/ 1016000 w 1047358"/>
                <a:gd name="connsiteY2-46" fmla="*/ 876010 h 2431262"/>
                <a:gd name="connsiteX3-47" fmla="*/ 1026739 w 1047358"/>
                <a:gd name="connsiteY3-48" fmla="*/ 2431262 h 2431262"/>
                <a:gd name="connsiteX0-49" fmla="*/ 0 w 1047358"/>
                <a:gd name="connsiteY0-50" fmla="*/ 0 h 2431262"/>
                <a:gd name="connsiteX1-51" fmla="*/ 718402 w 1047358"/>
                <a:gd name="connsiteY1-52" fmla="*/ 280043 h 2431262"/>
                <a:gd name="connsiteX2-53" fmla="*/ 1016000 w 1047358"/>
                <a:gd name="connsiteY2-54" fmla="*/ 876010 h 2431262"/>
                <a:gd name="connsiteX3-55" fmla="*/ 1026739 w 1047358"/>
                <a:gd name="connsiteY3-56" fmla="*/ 2431262 h 2431262"/>
                <a:gd name="connsiteX0-57" fmla="*/ 0 w 1047358"/>
                <a:gd name="connsiteY0-58" fmla="*/ 0 h 2431262"/>
                <a:gd name="connsiteX1-59" fmla="*/ 718402 w 1047358"/>
                <a:gd name="connsiteY1-60" fmla="*/ 280043 h 2431262"/>
                <a:gd name="connsiteX2-61" fmla="*/ 1016000 w 1047358"/>
                <a:gd name="connsiteY2-62" fmla="*/ 876010 h 2431262"/>
                <a:gd name="connsiteX3-63" fmla="*/ 1026739 w 1047358"/>
                <a:gd name="connsiteY3-64" fmla="*/ 2431262 h 2431262"/>
                <a:gd name="connsiteX0-65" fmla="*/ 0 w 1056979"/>
                <a:gd name="connsiteY0-66" fmla="*/ 0 h 2431262"/>
                <a:gd name="connsiteX1-67" fmla="*/ 718402 w 1056979"/>
                <a:gd name="connsiteY1-68" fmla="*/ 280043 h 2431262"/>
                <a:gd name="connsiteX2-69" fmla="*/ 1031240 w 1056979"/>
                <a:gd name="connsiteY2-70" fmla="*/ 962370 h 2431262"/>
                <a:gd name="connsiteX3-71" fmla="*/ 1026739 w 1056979"/>
                <a:gd name="connsiteY3-72" fmla="*/ 2431262 h 2431262"/>
                <a:gd name="connsiteX0-73" fmla="*/ 0 w 1059218"/>
                <a:gd name="connsiteY0-74" fmla="*/ 0 h 2431262"/>
                <a:gd name="connsiteX1-75" fmla="*/ 718402 w 1059218"/>
                <a:gd name="connsiteY1-76" fmla="*/ 280043 h 2431262"/>
                <a:gd name="connsiteX2-77" fmla="*/ 1031240 w 1059218"/>
                <a:gd name="connsiteY2-78" fmla="*/ 962370 h 2431262"/>
                <a:gd name="connsiteX3-79" fmla="*/ 1026739 w 1059218"/>
                <a:gd name="connsiteY3-80" fmla="*/ 2431262 h 2431262"/>
                <a:gd name="connsiteX0-81" fmla="*/ 0 w 1055861"/>
                <a:gd name="connsiteY0-82" fmla="*/ 0 h 2431262"/>
                <a:gd name="connsiteX1-83" fmla="*/ 733642 w 1055861"/>
                <a:gd name="connsiteY1-84" fmla="*/ 315603 h 2431262"/>
                <a:gd name="connsiteX2-85" fmla="*/ 1031240 w 1055861"/>
                <a:gd name="connsiteY2-86" fmla="*/ 962370 h 2431262"/>
                <a:gd name="connsiteX3-87" fmla="*/ 1026739 w 1055861"/>
                <a:gd name="connsiteY3-88" fmla="*/ 2431262 h 2431262"/>
                <a:gd name="connsiteX0-89" fmla="*/ 0 w 1055861"/>
                <a:gd name="connsiteY0-90" fmla="*/ 0 h 2431262"/>
                <a:gd name="connsiteX1-91" fmla="*/ 733642 w 1055861"/>
                <a:gd name="connsiteY1-92" fmla="*/ 315603 h 2431262"/>
                <a:gd name="connsiteX2-93" fmla="*/ 1031240 w 1055861"/>
                <a:gd name="connsiteY2-94" fmla="*/ 962370 h 2431262"/>
                <a:gd name="connsiteX3-95" fmla="*/ 1026739 w 1055861"/>
                <a:gd name="connsiteY3-96" fmla="*/ 2431262 h 24312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055861" h="2431262">
                  <a:moveTo>
                    <a:pt x="0" y="0"/>
                  </a:moveTo>
                  <a:cubicBezTo>
                    <a:pt x="455721" y="103850"/>
                    <a:pt x="564309" y="169601"/>
                    <a:pt x="733642" y="315603"/>
                  </a:cubicBezTo>
                  <a:cubicBezTo>
                    <a:pt x="770895" y="360005"/>
                    <a:pt x="982391" y="609760"/>
                    <a:pt x="1031240" y="962370"/>
                  </a:cubicBezTo>
                  <a:cubicBezTo>
                    <a:pt x="1080089" y="1314980"/>
                    <a:pt x="1044101" y="1823591"/>
                    <a:pt x="1026739" y="2431262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00" name="直接连接符 99"/>
            <p:cNvCxnSpPr/>
            <p:nvPr/>
          </p:nvCxnSpPr>
          <p:spPr>
            <a:xfrm flipH="1">
              <a:off x="5499387" y="2777924"/>
              <a:ext cx="13178" cy="4066960"/>
            </a:xfrm>
            <a:prstGeom prst="line">
              <a:avLst/>
            </a:prstGeom>
            <a:ln w="698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任意多边形 100"/>
            <p:cNvSpPr/>
            <p:nvPr/>
          </p:nvSpPr>
          <p:spPr>
            <a:xfrm>
              <a:off x="4015740" y="3154680"/>
              <a:ext cx="1508760" cy="891540"/>
            </a:xfrm>
            <a:custGeom>
              <a:avLst/>
              <a:gdLst>
                <a:gd name="connsiteX0" fmla="*/ 1508760 w 1508760"/>
                <a:gd name="connsiteY0" fmla="*/ 891540 h 891540"/>
                <a:gd name="connsiteX1" fmla="*/ 784860 w 1508760"/>
                <a:gd name="connsiteY1" fmla="*/ 259080 h 891540"/>
                <a:gd name="connsiteX2" fmla="*/ 0 w 1508760"/>
                <a:gd name="connsiteY2" fmla="*/ 0 h 89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8760" h="891540">
                  <a:moveTo>
                    <a:pt x="1508760" y="891540"/>
                  </a:moveTo>
                  <a:cubicBezTo>
                    <a:pt x="1272540" y="649605"/>
                    <a:pt x="1036320" y="407670"/>
                    <a:pt x="784860" y="259080"/>
                  </a:cubicBezTo>
                  <a:cubicBezTo>
                    <a:pt x="533400" y="110490"/>
                    <a:pt x="266700" y="55245"/>
                    <a:pt x="0" y="0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2" name="任意多边形 101"/>
            <p:cNvSpPr/>
            <p:nvPr/>
          </p:nvSpPr>
          <p:spPr>
            <a:xfrm>
              <a:off x="4450080" y="3459480"/>
              <a:ext cx="548640" cy="83820"/>
            </a:xfrm>
            <a:custGeom>
              <a:avLst/>
              <a:gdLst>
                <a:gd name="connsiteX0" fmla="*/ 548640 w 548640"/>
                <a:gd name="connsiteY0" fmla="*/ 83820 h 83820"/>
                <a:gd name="connsiteX1" fmla="*/ 0 w 548640"/>
                <a:gd name="connsiteY1" fmla="*/ 0 h 83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8640" h="83820">
                  <a:moveTo>
                    <a:pt x="548640" y="8382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3" name="任意多边形 102"/>
            <p:cNvSpPr/>
            <p:nvPr/>
          </p:nvSpPr>
          <p:spPr>
            <a:xfrm>
              <a:off x="4583430" y="2990850"/>
              <a:ext cx="220980" cy="426720"/>
            </a:xfrm>
            <a:custGeom>
              <a:avLst/>
              <a:gdLst>
                <a:gd name="connsiteX0" fmla="*/ 220980 w 220980"/>
                <a:gd name="connsiteY0" fmla="*/ 426720 h 426720"/>
                <a:gd name="connsiteX1" fmla="*/ 0 w 220980"/>
                <a:gd name="connsiteY1" fmla="*/ 0 h 42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0980" h="426720">
                  <a:moveTo>
                    <a:pt x="220980" y="426720"/>
                  </a:move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4" name="任意多边形 103"/>
            <p:cNvSpPr/>
            <p:nvPr/>
          </p:nvSpPr>
          <p:spPr>
            <a:xfrm>
              <a:off x="5516880" y="3672840"/>
              <a:ext cx="1158240" cy="777240"/>
            </a:xfrm>
            <a:custGeom>
              <a:avLst/>
              <a:gdLst>
                <a:gd name="connsiteX0" fmla="*/ 0 w 1158240"/>
                <a:gd name="connsiteY0" fmla="*/ 777240 h 777240"/>
                <a:gd name="connsiteX1" fmla="*/ 1158240 w 1158240"/>
                <a:gd name="connsiteY1" fmla="*/ 0 h 77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58240" h="777240">
                  <a:moveTo>
                    <a:pt x="0" y="777240"/>
                  </a:moveTo>
                  <a:lnTo>
                    <a:pt x="1158240" y="0"/>
                  </a:ln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5" name="任意多边形 104"/>
            <p:cNvSpPr/>
            <p:nvPr/>
          </p:nvSpPr>
          <p:spPr>
            <a:xfrm>
              <a:off x="5844540" y="3754755"/>
              <a:ext cx="83820" cy="480060"/>
            </a:xfrm>
            <a:custGeom>
              <a:avLst/>
              <a:gdLst>
                <a:gd name="connsiteX0" fmla="*/ 0 w 83820"/>
                <a:gd name="connsiteY0" fmla="*/ 480060 h 480060"/>
                <a:gd name="connsiteX1" fmla="*/ 83820 w 83820"/>
                <a:gd name="connsiteY1" fmla="*/ 0 h 48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3820" h="480060">
                  <a:moveTo>
                    <a:pt x="0" y="480060"/>
                  </a:moveTo>
                  <a:lnTo>
                    <a:pt x="83820" y="0"/>
                  </a:ln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6" name="任意多边形 105"/>
            <p:cNvSpPr/>
            <p:nvPr/>
          </p:nvSpPr>
          <p:spPr>
            <a:xfrm>
              <a:off x="6033135" y="4105275"/>
              <a:ext cx="495300" cy="7620"/>
            </a:xfrm>
            <a:custGeom>
              <a:avLst/>
              <a:gdLst>
                <a:gd name="connsiteX0" fmla="*/ 0 w 495300"/>
                <a:gd name="connsiteY0" fmla="*/ 0 h 7620"/>
                <a:gd name="connsiteX1" fmla="*/ 495300 w 495300"/>
                <a:gd name="connsiteY1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5300" h="7620">
                  <a:moveTo>
                    <a:pt x="0" y="0"/>
                  </a:moveTo>
                  <a:lnTo>
                    <a:pt x="495300" y="7620"/>
                  </a:ln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7" name="任意多边形 106"/>
            <p:cNvSpPr/>
            <p:nvPr/>
          </p:nvSpPr>
          <p:spPr>
            <a:xfrm>
              <a:off x="4464194" y="4624327"/>
              <a:ext cx="586740" cy="121920"/>
            </a:xfrm>
            <a:custGeom>
              <a:avLst/>
              <a:gdLst>
                <a:gd name="connsiteX0" fmla="*/ 0 w 586740"/>
                <a:gd name="connsiteY0" fmla="*/ 121920 h 121920"/>
                <a:gd name="connsiteX1" fmla="*/ 182880 w 586740"/>
                <a:gd name="connsiteY1" fmla="*/ 68580 h 121920"/>
                <a:gd name="connsiteX2" fmla="*/ 586740 w 586740"/>
                <a:gd name="connsiteY2" fmla="*/ 0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121920">
                  <a:moveTo>
                    <a:pt x="0" y="121920"/>
                  </a:moveTo>
                  <a:cubicBezTo>
                    <a:pt x="42545" y="105410"/>
                    <a:pt x="85090" y="88900"/>
                    <a:pt x="182880" y="68580"/>
                  </a:cubicBezTo>
                  <a:cubicBezTo>
                    <a:pt x="280670" y="48260"/>
                    <a:pt x="433705" y="24130"/>
                    <a:pt x="586740" y="0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8" name="任意多边形 107"/>
            <p:cNvSpPr/>
            <p:nvPr/>
          </p:nvSpPr>
          <p:spPr>
            <a:xfrm>
              <a:off x="5486400" y="5324354"/>
              <a:ext cx="706056" cy="416689"/>
            </a:xfrm>
            <a:custGeom>
              <a:avLst/>
              <a:gdLst>
                <a:gd name="connsiteX0" fmla="*/ 0 w 706056"/>
                <a:gd name="connsiteY0" fmla="*/ 416689 h 416689"/>
                <a:gd name="connsiteX1" fmla="*/ 405114 w 706056"/>
                <a:gd name="connsiteY1" fmla="*/ 104173 h 416689"/>
                <a:gd name="connsiteX2" fmla="*/ 706056 w 706056"/>
                <a:gd name="connsiteY2" fmla="*/ 0 h 41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6056" h="416689">
                  <a:moveTo>
                    <a:pt x="0" y="416689"/>
                  </a:moveTo>
                  <a:cubicBezTo>
                    <a:pt x="143719" y="295155"/>
                    <a:pt x="287438" y="173621"/>
                    <a:pt x="405114" y="104173"/>
                  </a:cubicBezTo>
                  <a:cubicBezTo>
                    <a:pt x="522790" y="34725"/>
                    <a:pt x="614423" y="17362"/>
                    <a:pt x="706056" y="0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任意多边形 108"/>
            <p:cNvSpPr/>
            <p:nvPr/>
          </p:nvSpPr>
          <p:spPr>
            <a:xfrm>
              <a:off x="5821680" y="5223510"/>
              <a:ext cx="106680" cy="243840"/>
            </a:xfrm>
            <a:custGeom>
              <a:avLst/>
              <a:gdLst>
                <a:gd name="connsiteX0" fmla="*/ 0 w 106680"/>
                <a:gd name="connsiteY0" fmla="*/ 243840 h 243840"/>
                <a:gd name="connsiteX1" fmla="*/ 49530 w 106680"/>
                <a:gd name="connsiteY1" fmla="*/ 57150 h 243840"/>
                <a:gd name="connsiteX2" fmla="*/ 106680 w 106680"/>
                <a:gd name="connsiteY2" fmla="*/ 0 h 24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680" h="243840">
                  <a:moveTo>
                    <a:pt x="0" y="243840"/>
                  </a:moveTo>
                  <a:cubicBezTo>
                    <a:pt x="15875" y="170815"/>
                    <a:pt x="31750" y="97790"/>
                    <a:pt x="49530" y="57150"/>
                  </a:cubicBezTo>
                  <a:cubicBezTo>
                    <a:pt x="67310" y="16510"/>
                    <a:pt x="86995" y="8255"/>
                    <a:pt x="106680" y="0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椭圆 21"/>
            <p:cNvSpPr/>
            <p:nvPr/>
          </p:nvSpPr>
          <p:spPr>
            <a:xfrm>
              <a:off x="5012977" y="1536813"/>
              <a:ext cx="972820" cy="1576910"/>
            </a:xfrm>
            <a:custGeom>
              <a:avLst/>
              <a:gdLst>
                <a:gd name="connsiteX0" fmla="*/ 0 w 1259840"/>
                <a:gd name="connsiteY0" fmla="*/ 629920 h 1259840"/>
                <a:gd name="connsiteX1" fmla="*/ 629920 w 1259840"/>
                <a:gd name="connsiteY1" fmla="*/ 0 h 1259840"/>
                <a:gd name="connsiteX2" fmla="*/ 1259840 w 1259840"/>
                <a:gd name="connsiteY2" fmla="*/ 629920 h 1259840"/>
                <a:gd name="connsiteX3" fmla="*/ 629920 w 1259840"/>
                <a:gd name="connsiteY3" fmla="*/ 1259840 h 1259840"/>
                <a:gd name="connsiteX4" fmla="*/ 0 w 1259840"/>
                <a:gd name="connsiteY4" fmla="*/ 629920 h 1259840"/>
                <a:gd name="connsiteX0-1" fmla="*/ 0 w 1259840"/>
                <a:gd name="connsiteY0-2" fmla="*/ 1412240 h 2042160"/>
                <a:gd name="connsiteX1-3" fmla="*/ 629920 w 1259840"/>
                <a:gd name="connsiteY1-4" fmla="*/ 0 h 2042160"/>
                <a:gd name="connsiteX2-5" fmla="*/ 1259840 w 1259840"/>
                <a:gd name="connsiteY2-6" fmla="*/ 1412240 h 2042160"/>
                <a:gd name="connsiteX3-7" fmla="*/ 629920 w 1259840"/>
                <a:gd name="connsiteY3-8" fmla="*/ 2042160 h 2042160"/>
                <a:gd name="connsiteX4-9" fmla="*/ 0 w 1259840"/>
                <a:gd name="connsiteY4-10" fmla="*/ 1412240 h 2042160"/>
                <a:gd name="connsiteX0-11" fmla="*/ 0 w 1259840"/>
                <a:gd name="connsiteY0-12" fmla="*/ 1412240 h 2042160"/>
                <a:gd name="connsiteX1-13" fmla="*/ 629920 w 1259840"/>
                <a:gd name="connsiteY1-14" fmla="*/ 0 h 2042160"/>
                <a:gd name="connsiteX2-15" fmla="*/ 1259840 w 1259840"/>
                <a:gd name="connsiteY2-16" fmla="*/ 1412240 h 2042160"/>
                <a:gd name="connsiteX3-17" fmla="*/ 629920 w 1259840"/>
                <a:gd name="connsiteY3-18" fmla="*/ 2042160 h 2042160"/>
                <a:gd name="connsiteX4-19" fmla="*/ 0 w 1259840"/>
                <a:gd name="connsiteY4-20" fmla="*/ 1412240 h 2042160"/>
                <a:gd name="connsiteX0-21" fmla="*/ 0 w 1259840"/>
                <a:gd name="connsiteY0-22" fmla="*/ 1412240 h 2042160"/>
                <a:gd name="connsiteX1-23" fmla="*/ 629920 w 1259840"/>
                <a:gd name="connsiteY1-24" fmla="*/ 0 h 2042160"/>
                <a:gd name="connsiteX2-25" fmla="*/ 1259840 w 1259840"/>
                <a:gd name="connsiteY2-26" fmla="*/ 1412240 h 2042160"/>
                <a:gd name="connsiteX3-27" fmla="*/ 629920 w 1259840"/>
                <a:gd name="connsiteY3-28" fmla="*/ 2042160 h 2042160"/>
                <a:gd name="connsiteX4-29" fmla="*/ 0 w 1259840"/>
                <a:gd name="connsiteY4-30" fmla="*/ 1412240 h 2042160"/>
                <a:gd name="connsiteX0-31" fmla="*/ 0 w 1259840"/>
                <a:gd name="connsiteY0-32" fmla="*/ 1412240 h 2042160"/>
                <a:gd name="connsiteX1-33" fmla="*/ 629920 w 1259840"/>
                <a:gd name="connsiteY1-34" fmla="*/ 0 h 2042160"/>
                <a:gd name="connsiteX2-35" fmla="*/ 1259840 w 1259840"/>
                <a:gd name="connsiteY2-36" fmla="*/ 1412240 h 2042160"/>
                <a:gd name="connsiteX3-37" fmla="*/ 629920 w 1259840"/>
                <a:gd name="connsiteY3-38" fmla="*/ 2042160 h 2042160"/>
                <a:gd name="connsiteX4-39" fmla="*/ 0 w 1259840"/>
                <a:gd name="connsiteY4-40" fmla="*/ 1412240 h 2042160"/>
                <a:gd name="connsiteX0-41" fmla="*/ 0 w 1259840"/>
                <a:gd name="connsiteY0-42" fmla="*/ 1412240 h 2042160"/>
                <a:gd name="connsiteX1-43" fmla="*/ 629920 w 1259840"/>
                <a:gd name="connsiteY1-44" fmla="*/ 0 h 2042160"/>
                <a:gd name="connsiteX2-45" fmla="*/ 1259840 w 1259840"/>
                <a:gd name="connsiteY2-46" fmla="*/ 1412240 h 2042160"/>
                <a:gd name="connsiteX3-47" fmla="*/ 629920 w 1259840"/>
                <a:gd name="connsiteY3-48" fmla="*/ 2042160 h 2042160"/>
                <a:gd name="connsiteX4-49" fmla="*/ 0 w 1259840"/>
                <a:gd name="connsiteY4-50" fmla="*/ 1412240 h 2042160"/>
                <a:gd name="connsiteX0-51" fmla="*/ 0 w 1259840"/>
                <a:gd name="connsiteY0-52" fmla="*/ 1412240 h 2042160"/>
                <a:gd name="connsiteX1-53" fmla="*/ 629920 w 1259840"/>
                <a:gd name="connsiteY1-54" fmla="*/ 0 h 2042160"/>
                <a:gd name="connsiteX2-55" fmla="*/ 1259840 w 1259840"/>
                <a:gd name="connsiteY2-56" fmla="*/ 1412240 h 2042160"/>
                <a:gd name="connsiteX3-57" fmla="*/ 629920 w 1259840"/>
                <a:gd name="connsiteY3-58" fmla="*/ 2042160 h 2042160"/>
                <a:gd name="connsiteX4-59" fmla="*/ 0 w 1259840"/>
                <a:gd name="connsiteY4-60" fmla="*/ 1412240 h 2042160"/>
                <a:gd name="connsiteX0-61" fmla="*/ 0 w 1259840"/>
                <a:gd name="connsiteY0-62" fmla="*/ 1412240 h 2042160"/>
                <a:gd name="connsiteX1-63" fmla="*/ 629920 w 1259840"/>
                <a:gd name="connsiteY1-64" fmla="*/ 0 h 2042160"/>
                <a:gd name="connsiteX2-65" fmla="*/ 1259840 w 1259840"/>
                <a:gd name="connsiteY2-66" fmla="*/ 1412240 h 2042160"/>
                <a:gd name="connsiteX3-67" fmla="*/ 629920 w 1259840"/>
                <a:gd name="connsiteY3-68" fmla="*/ 2042160 h 2042160"/>
                <a:gd name="connsiteX4-69" fmla="*/ 0 w 1259840"/>
                <a:gd name="connsiteY4-70" fmla="*/ 1412240 h 204216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59840" h="2042160">
                  <a:moveTo>
                    <a:pt x="0" y="1412240"/>
                  </a:moveTo>
                  <a:cubicBezTo>
                    <a:pt x="0" y="1071880"/>
                    <a:pt x="373465" y="487680"/>
                    <a:pt x="629920" y="0"/>
                  </a:cubicBezTo>
                  <a:cubicBezTo>
                    <a:pt x="876215" y="497840"/>
                    <a:pt x="1259840" y="1064345"/>
                    <a:pt x="1259840" y="1412240"/>
                  </a:cubicBezTo>
                  <a:cubicBezTo>
                    <a:pt x="1259840" y="1760135"/>
                    <a:pt x="977815" y="2042160"/>
                    <a:pt x="629920" y="2042160"/>
                  </a:cubicBezTo>
                  <a:cubicBezTo>
                    <a:pt x="282025" y="2042160"/>
                    <a:pt x="0" y="1752600"/>
                    <a:pt x="0" y="1412240"/>
                  </a:cubicBezTo>
                  <a:close/>
                </a:path>
              </a:pathLst>
            </a:custGeom>
            <a:solidFill>
              <a:srgbClr val="C00000"/>
            </a:solidFill>
            <a:ln w="412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椭圆 21"/>
            <p:cNvSpPr/>
            <p:nvPr/>
          </p:nvSpPr>
          <p:spPr>
            <a:xfrm rot="17534892">
              <a:off x="3473030" y="2528470"/>
              <a:ext cx="642247" cy="1041062"/>
            </a:xfrm>
            <a:custGeom>
              <a:avLst/>
              <a:gdLst>
                <a:gd name="connsiteX0" fmla="*/ 0 w 1259840"/>
                <a:gd name="connsiteY0" fmla="*/ 629920 h 1259840"/>
                <a:gd name="connsiteX1" fmla="*/ 629920 w 1259840"/>
                <a:gd name="connsiteY1" fmla="*/ 0 h 1259840"/>
                <a:gd name="connsiteX2" fmla="*/ 1259840 w 1259840"/>
                <a:gd name="connsiteY2" fmla="*/ 629920 h 1259840"/>
                <a:gd name="connsiteX3" fmla="*/ 629920 w 1259840"/>
                <a:gd name="connsiteY3" fmla="*/ 1259840 h 1259840"/>
                <a:gd name="connsiteX4" fmla="*/ 0 w 1259840"/>
                <a:gd name="connsiteY4" fmla="*/ 629920 h 1259840"/>
                <a:gd name="connsiteX0-1" fmla="*/ 0 w 1259840"/>
                <a:gd name="connsiteY0-2" fmla="*/ 1412240 h 2042160"/>
                <a:gd name="connsiteX1-3" fmla="*/ 629920 w 1259840"/>
                <a:gd name="connsiteY1-4" fmla="*/ 0 h 2042160"/>
                <a:gd name="connsiteX2-5" fmla="*/ 1259840 w 1259840"/>
                <a:gd name="connsiteY2-6" fmla="*/ 1412240 h 2042160"/>
                <a:gd name="connsiteX3-7" fmla="*/ 629920 w 1259840"/>
                <a:gd name="connsiteY3-8" fmla="*/ 2042160 h 2042160"/>
                <a:gd name="connsiteX4-9" fmla="*/ 0 w 1259840"/>
                <a:gd name="connsiteY4-10" fmla="*/ 1412240 h 2042160"/>
                <a:gd name="connsiteX0-11" fmla="*/ 0 w 1259840"/>
                <a:gd name="connsiteY0-12" fmla="*/ 1412240 h 2042160"/>
                <a:gd name="connsiteX1-13" fmla="*/ 629920 w 1259840"/>
                <a:gd name="connsiteY1-14" fmla="*/ 0 h 2042160"/>
                <a:gd name="connsiteX2-15" fmla="*/ 1259840 w 1259840"/>
                <a:gd name="connsiteY2-16" fmla="*/ 1412240 h 2042160"/>
                <a:gd name="connsiteX3-17" fmla="*/ 629920 w 1259840"/>
                <a:gd name="connsiteY3-18" fmla="*/ 2042160 h 2042160"/>
                <a:gd name="connsiteX4-19" fmla="*/ 0 w 1259840"/>
                <a:gd name="connsiteY4-20" fmla="*/ 1412240 h 2042160"/>
                <a:gd name="connsiteX0-21" fmla="*/ 0 w 1259840"/>
                <a:gd name="connsiteY0-22" fmla="*/ 1412240 h 2042160"/>
                <a:gd name="connsiteX1-23" fmla="*/ 629920 w 1259840"/>
                <a:gd name="connsiteY1-24" fmla="*/ 0 h 2042160"/>
                <a:gd name="connsiteX2-25" fmla="*/ 1259840 w 1259840"/>
                <a:gd name="connsiteY2-26" fmla="*/ 1412240 h 2042160"/>
                <a:gd name="connsiteX3-27" fmla="*/ 629920 w 1259840"/>
                <a:gd name="connsiteY3-28" fmla="*/ 2042160 h 2042160"/>
                <a:gd name="connsiteX4-29" fmla="*/ 0 w 1259840"/>
                <a:gd name="connsiteY4-30" fmla="*/ 1412240 h 2042160"/>
                <a:gd name="connsiteX0-31" fmla="*/ 0 w 1259840"/>
                <a:gd name="connsiteY0-32" fmla="*/ 1412240 h 2042160"/>
                <a:gd name="connsiteX1-33" fmla="*/ 629920 w 1259840"/>
                <a:gd name="connsiteY1-34" fmla="*/ 0 h 2042160"/>
                <a:gd name="connsiteX2-35" fmla="*/ 1259840 w 1259840"/>
                <a:gd name="connsiteY2-36" fmla="*/ 1412240 h 2042160"/>
                <a:gd name="connsiteX3-37" fmla="*/ 629920 w 1259840"/>
                <a:gd name="connsiteY3-38" fmla="*/ 2042160 h 2042160"/>
                <a:gd name="connsiteX4-39" fmla="*/ 0 w 1259840"/>
                <a:gd name="connsiteY4-40" fmla="*/ 1412240 h 2042160"/>
                <a:gd name="connsiteX0-41" fmla="*/ 0 w 1259840"/>
                <a:gd name="connsiteY0-42" fmla="*/ 1412240 h 2042160"/>
                <a:gd name="connsiteX1-43" fmla="*/ 629920 w 1259840"/>
                <a:gd name="connsiteY1-44" fmla="*/ 0 h 2042160"/>
                <a:gd name="connsiteX2-45" fmla="*/ 1259840 w 1259840"/>
                <a:gd name="connsiteY2-46" fmla="*/ 1412240 h 2042160"/>
                <a:gd name="connsiteX3-47" fmla="*/ 629920 w 1259840"/>
                <a:gd name="connsiteY3-48" fmla="*/ 2042160 h 2042160"/>
                <a:gd name="connsiteX4-49" fmla="*/ 0 w 1259840"/>
                <a:gd name="connsiteY4-50" fmla="*/ 1412240 h 2042160"/>
                <a:gd name="connsiteX0-51" fmla="*/ 0 w 1259840"/>
                <a:gd name="connsiteY0-52" fmla="*/ 1412240 h 2042160"/>
                <a:gd name="connsiteX1-53" fmla="*/ 629920 w 1259840"/>
                <a:gd name="connsiteY1-54" fmla="*/ 0 h 2042160"/>
                <a:gd name="connsiteX2-55" fmla="*/ 1259840 w 1259840"/>
                <a:gd name="connsiteY2-56" fmla="*/ 1412240 h 2042160"/>
                <a:gd name="connsiteX3-57" fmla="*/ 629920 w 1259840"/>
                <a:gd name="connsiteY3-58" fmla="*/ 2042160 h 2042160"/>
                <a:gd name="connsiteX4-59" fmla="*/ 0 w 1259840"/>
                <a:gd name="connsiteY4-60" fmla="*/ 1412240 h 2042160"/>
                <a:gd name="connsiteX0-61" fmla="*/ 0 w 1259840"/>
                <a:gd name="connsiteY0-62" fmla="*/ 1412240 h 2042160"/>
                <a:gd name="connsiteX1-63" fmla="*/ 629920 w 1259840"/>
                <a:gd name="connsiteY1-64" fmla="*/ 0 h 2042160"/>
                <a:gd name="connsiteX2-65" fmla="*/ 1259840 w 1259840"/>
                <a:gd name="connsiteY2-66" fmla="*/ 1412240 h 2042160"/>
                <a:gd name="connsiteX3-67" fmla="*/ 629920 w 1259840"/>
                <a:gd name="connsiteY3-68" fmla="*/ 2042160 h 2042160"/>
                <a:gd name="connsiteX4-69" fmla="*/ 0 w 1259840"/>
                <a:gd name="connsiteY4-70" fmla="*/ 1412240 h 204216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59840" h="2042160">
                  <a:moveTo>
                    <a:pt x="0" y="1412240"/>
                  </a:moveTo>
                  <a:cubicBezTo>
                    <a:pt x="0" y="1071880"/>
                    <a:pt x="373465" y="487680"/>
                    <a:pt x="629920" y="0"/>
                  </a:cubicBezTo>
                  <a:cubicBezTo>
                    <a:pt x="876215" y="497840"/>
                    <a:pt x="1259840" y="1064345"/>
                    <a:pt x="1259840" y="1412240"/>
                  </a:cubicBezTo>
                  <a:cubicBezTo>
                    <a:pt x="1259840" y="1760135"/>
                    <a:pt x="977815" y="2042160"/>
                    <a:pt x="629920" y="2042160"/>
                  </a:cubicBezTo>
                  <a:cubicBezTo>
                    <a:pt x="282025" y="2042160"/>
                    <a:pt x="0" y="1752600"/>
                    <a:pt x="0" y="1412240"/>
                  </a:cubicBezTo>
                  <a:close/>
                </a:path>
              </a:pathLst>
            </a:custGeom>
            <a:solidFill>
              <a:srgbClr val="C00000"/>
            </a:solidFill>
            <a:ln w="412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椭圆 21"/>
            <p:cNvSpPr/>
            <p:nvPr/>
          </p:nvSpPr>
          <p:spPr>
            <a:xfrm rot="4065108" flipH="1">
              <a:off x="6519397" y="3214405"/>
              <a:ext cx="526423" cy="853315"/>
            </a:xfrm>
            <a:custGeom>
              <a:avLst/>
              <a:gdLst>
                <a:gd name="connsiteX0" fmla="*/ 0 w 1259840"/>
                <a:gd name="connsiteY0" fmla="*/ 629920 h 1259840"/>
                <a:gd name="connsiteX1" fmla="*/ 629920 w 1259840"/>
                <a:gd name="connsiteY1" fmla="*/ 0 h 1259840"/>
                <a:gd name="connsiteX2" fmla="*/ 1259840 w 1259840"/>
                <a:gd name="connsiteY2" fmla="*/ 629920 h 1259840"/>
                <a:gd name="connsiteX3" fmla="*/ 629920 w 1259840"/>
                <a:gd name="connsiteY3" fmla="*/ 1259840 h 1259840"/>
                <a:gd name="connsiteX4" fmla="*/ 0 w 1259840"/>
                <a:gd name="connsiteY4" fmla="*/ 629920 h 1259840"/>
                <a:gd name="connsiteX0-1" fmla="*/ 0 w 1259840"/>
                <a:gd name="connsiteY0-2" fmla="*/ 1412240 h 2042160"/>
                <a:gd name="connsiteX1-3" fmla="*/ 629920 w 1259840"/>
                <a:gd name="connsiteY1-4" fmla="*/ 0 h 2042160"/>
                <a:gd name="connsiteX2-5" fmla="*/ 1259840 w 1259840"/>
                <a:gd name="connsiteY2-6" fmla="*/ 1412240 h 2042160"/>
                <a:gd name="connsiteX3-7" fmla="*/ 629920 w 1259840"/>
                <a:gd name="connsiteY3-8" fmla="*/ 2042160 h 2042160"/>
                <a:gd name="connsiteX4-9" fmla="*/ 0 w 1259840"/>
                <a:gd name="connsiteY4-10" fmla="*/ 1412240 h 2042160"/>
                <a:gd name="connsiteX0-11" fmla="*/ 0 w 1259840"/>
                <a:gd name="connsiteY0-12" fmla="*/ 1412240 h 2042160"/>
                <a:gd name="connsiteX1-13" fmla="*/ 629920 w 1259840"/>
                <a:gd name="connsiteY1-14" fmla="*/ 0 h 2042160"/>
                <a:gd name="connsiteX2-15" fmla="*/ 1259840 w 1259840"/>
                <a:gd name="connsiteY2-16" fmla="*/ 1412240 h 2042160"/>
                <a:gd name="connsiteX3-17" fmla="*/ 629920 w 1259840"/>
                <a:gd name="connsiteY3-18" fmla="*/ 2042160 h 2042160"/>
                <a:gd name="connsiteX4-19" fmla="*/ 0 w 1259840"/>
                <a:gd name="connsiteY4-20" fmla="*/ 1412240 h 2042160"/>
                <a:gd name="connsiteX0-21" fmla="*/ 0 w 1259840"/>
                <a:gd name="connsiteY0-22" fmla="*/ 1412240 h 2042160"/>
                <a:gd name="connsiteX1-23" fmla="*/ 629920 w 1259840"/>
                <a:gd name="connsiteY1-24" fmla="*/ 0 h 2042160"/>
                <a:gd name="connsiteX2-25" fmla="*/ 1259840 w 1259840"/>
                <a:gd name="connsiteY2-26" fmla="*/ 1412240 h 2042160"/>
                <a:gd name="connsiteX3-27" fmla="*/ 629920 w 1259840"/>
                <a:gd name="connsiteY3-28" fmla="*/ 2042160 h 2042160"/>
                <a:gd name="connsiteX4-29" fmla="*/ 0 w 1259840"/>
                <a:gd name="connsiteY4-30" fmla="*/ 1412240 h 2042160"/>
                <a:gd name="connsiteX0-31" fmla="*/ 0 w 1259840"/>
                <a:gd name="connsiteY0-32" fmla="*/ 1412240 h 2042160"/>
                <a:gd name="connsiteX1-33" fmla="*/ 629920 w 1259840"/>
                <a:gd name="connsiteY1-34" fmla="*/ 0 h 2042160"/>
                <a:gd name="connsiteX2-35" fmla="*/ 1259840 w 1259840"/>
                <a:gd name="connsiteY2-36" fmla="*/ 1412240 h 2042160"/>
                <a:gd name="connsiteX3-37" fmla="*/ 629920 w 1259840"/>
                <a:gd name="connsiteY3-38" fmla="*/ 2042160 h 2042160"/>
                <a:gd name="connsiteX4-39" fmla="*/ 0 w 1259840"/>
                <a:gd name="connsiteY4-40" fmla="*/ 1412240 h 2042160"/>
                <a:gd name="connsiteX0-41" fmla="*/ 0 w 1259840"/>
                <a:gd name="connsiteY0-42" fmla="*/ 1412240 h 2042160"/>
                <a:gd name="connsiteX1-43" fmla="*/ 629920 w 1259840"/>
                <a:gd name="connsiteY1-44" fmla="*/ 0 h 2042160"/>
                <a:gd name="connsiteX2-45" fmla="*/ 1259840 w 1259840"/>
                <a:gd name="connsiteY2-46" fmla="*/ 1412240 h 2042160"/>
                <a:gd name="connsiteX3-47" fmla="*/ 629920 w 1259840"/>
                <a:gd name="connsiteY3-48" fmla="*/ 2042160 h 2042160"/>
                <a:gd name="connsiteX4-49" fmla="*/ 0 w 1259840"/>
                <a:gd name="connsiteY4-50" fmla="*/ 1412240 h 2042160"/>
                <a:gd name="connsiteX0-51" fmla="*/ 0 w 1259840"/>
                <a:gd name="connsiteY0-52" fmla="*/ 1412240 h 2042160"/>
                <a:gd name="connsiteX1-53" fmla="*/ 629920 w 1259840"/>
                <a:gd name="connsiteY1-54" fmla="*/ 0 h 2042160"/>
                <a:gd name="connsiteX2-55" fmla="*/ 1259840 w 1259840"/>
                <a:gd name="connsiteY2-56" fmla="*/ 1412240 h 2042160"/>
                <a:gd name="connsiteX3-57" fmla="*/ 629920 w 1259840"/>
                <a:gd name="connsiteY3-58" fmla="*/ 2042160 h 2042160"/>
                <a:gd name="connsiteX4-59" fmla="*/ 0 w 1259840"/>
                <a:gd name="connsiteY4-60" fmla="*/ 1412240 h 2042160"/>
                <a:gd name="connsiteX0-61" fmla="*/ 0 w 1259840"/>
                <a:gd name="connsiteY0-62" fmla="*/ 1412240 h 2042160"/>
                <a:gd name="connsiteX1-63" fmla="*/ 629920 w 1259840"/>
                <a:gd name="connsiteY1-64" fmla="*/ 0 h 2042160"/>
                <a:gd name="connsiteX2-65" fmla="*/ 1259840 w 1259840"/>
                <a:gd name="connsiteY2-66" fmla="*/ 1412240 h 2042160"/>
                <a:gd name="connsiteX3-67" fmla="*/ 629920 w 1259840"/>
                <a:gd name="connsiteY3-68" fmla="*/ 2042160 h 2042160"/>
                <a:gd name="connsiteX4-69" fmla="*/ 0 w 1259840"/>
                <a:gd name="connsiteY4-70" fmla="*/ 1412240 h 204216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59840" h="2042160">
                  <a:moveTo>
                    <a:pt x="0" y="1412240"/>
                  </a:moveTo>
                  <a:cubicBezTo>
                    <a:pt x="0" y="1071880"/>
                    <a:pt x="373465" y="487680"/>
                    <a:pt x="629920" y="0"/>
                  </a:cubicBezTo>
                  <a:cubicBezTo>
                    <a:pt x="876215" y="497840"/>
                    <a:pt x="1259840" y="1064345"/>
                    <a:pt x="1259840" y="1412240"/>
                  </a:cubicBezTo>
                  <a:cubicBezTo>
                    <a:pt x="1259840" y="1760135"/>
                    <a:pt x="977815" y="2042160"/>
                    <a:pt x="629920" y="2042160"/>
                  </a:cubicBezTo>
                  <a:cubicBezTo>
                    <a:pt x="282025" y="2042160"/>
                    <a:pt x="0" y="1752600"/>
                    <a:pt x="0" y="1412240"/>
                  </a:cubicBezTo>
                  <a:close/>
                </a:path>
              </a:pathLst>
            </a:custGeom>
            <a:solidFill>
              <a:srgbClr val="C00000"/>
            </a:solidFill>
            <a:ln w="412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椭圆 21"/>
            <p:cNvSpPr/>
            <p:nvPr/>
          </p:nvSpPr>
          <p:spPr>
            <a:xfrm rot="6133574" flipV="1">
              <a:off x="3985133" y="3943112"/>
              <a:ext cx="504613" cy="817962"/>
            </a:xfrm>
            <a:custGeom>
              <a:avLst/>
              <a:gdLst>
                <a:gd name="connsiteX0" fmla="*/ 0 w 1259840"/>
                <a:gd name="connsiteY0" fmla="*/ 629920 h 1259840"/>
                <a:gd name="connsiteX1" fmla="*/ 629920 w 1259840"/>
                <a:gd name="connsiteY1" fmla="*/ 0 h 1259840"/>
                <a:gd name="connsiteX2" fmla="*/ 1259840 w 1259840"/>
                <a:gd name="connsiteY2" fmla="*/ 629920 h 1259840"/>
                <a:gd name="connsiteX3" fmla="*/ 629920 w 1259840"/>
                <a:gd name="connsiteY3" fmla="*/ 1259840 h 1259840"/>
                <a:gd name="connsiteX4" fmla="*/ 0 w 1259840"/>
                <a:gd name="connsiteY4" fmla="*/ 629920 h 1259840"/>
                <a:gd name="connsiteX0-1" fmla="*/ 0 w 1259840"/>
                <a:gd name="connsiteY0-2" fmla="*/ 1412240 h 2042160"/>
                <a:gd name="connsiteX1-3" fmla="*/ 629920 w 1259840"/>
                <a:gd name="connsiteY1-4" fmla="*/ 0 h 2042160"/>
                <a:gd name="connsiteX2-5" fmla="*/ 1259840 w 1259840"/>
                <a:gd name="connsiteY2-6" fmla="*/ 1412240 h 2042160"/>
                <a:gd name="connsiteX3-7" fmla="*/ 629920 w 1259840"/>
                <a:gd name="connsiteY3-8" fmla="*/ 2042160 h 2042160"/>
                <a:gd name="connsiteX4-9" fmla="*/ 0 w 1259840"/>
                <a:gd name="connsiteY4-10" fmla="*/ 1412240 h 2042160"/>
                <a:gd name="connsiteX0-11" fmla="*/ 0 w 1259840"/>
                <a:gd name="connsiteY0-12" fmla="*/ 1412240 h 2042160"/>
                <a:gd name="connsiteX1-13" fmla="*/ 629920 w 1259840"/>
                <a:gd name="connsiteY1-14" fmla="*/ 0 h 2042160"/>
                <a:gd name="connsiteX2-15" fmla="*/ 1259840 w 1259840"/>
                <a:gd name="connsiteY2-16" fmla="*/ 1412240 h 2042160"/>
                <a:gd name="connsiteX3-17" fmla="*/ 629920 w 1259840"/>
                <a:gd name="connsiteY3-18" fmla="*/ 2042160 h 2042160"/>
                <a:gd name="connsiteX4-19" fmla="*/ 0 w 1259840"/>
                <a:gd name="connsiteY4-20" fmla="*/ 1412240 h 2042160"/>
                <a:gd name="connsiteX0-21" fmla="*/ 0 w 1259840"/>
                <a:gd name="connsiteY0-22" fmla="*/ 1412240 h 2042160"/>
                <a:gd name="connsiteX1-23" fmla="*/ 629920 w 1259840"/>
                <a:gd name="connsiteY1-24" fmla="*/ 0 h 2042160"/>
                <a:gd name="connsiteX2-25" fmla="*/ 1259840 w 1259840"/>
                <a:gd name="connsiteY2-26" fmla="*/ 1412240 h 2042160"/>
                <a:gd name="connsiteX3-27" fmla="*/ 629920 w 1259840"/>
                <a:gd name="connsiteY3-28" fmla="*/ 2042160 h 2042160"/>
                <a:gd name="connsiteX4-29" fmla="*/ 0 w 1259840"/>
                <a:gd name="connsiteY4-30" fmla="*/ 1412240 h 2042160"/>
                <a:gd name="connsiteX0-31" fmla="*/ 0 w 1259840"/>
                <a:gd name="connsiteY0-32" fmla="*/ 1412240 h 2042160"/>
                <a:gd name="connsiteX1-33" fmla="*/ 629920 w 1259840"/>
                <a:gd name="connsiteY1-34" fmla="*/ 0 h 2042160"/>
                <a:gd name="connsiteX2-35" fmla="*/ 1259840 w 1259840"/>
                <a:gd name="connsiteY2-36" fmla="*/ 1412240 h 2042160"/>
                <a:gd name="connsiteX3-37" fmla="*/ 629920 w 1259840"/>
                <a:gd name="connsiteY3-38" fmla="*/ 2042160 h 2042160"/>
                <a:gd name="connsiteX4-39" fmla="*/ 0 w 1259840"/>
                <a:gd name="connsiteY4-40" fmla="*/ 1412240 h 2042160"/>
                <a:gd name="connsiteX0-41" fmla="*/ 0 w 1259840"/>
                <a:gd name="connsiteY0-42" fmla="*/ 1412240 h 2042160"/>
                <a:gd name="connsiteX1-43" fmla="*/ 629920 w 1259840"/>
                <a:gd name="connsiteY1-44" fmla="*/ 0 h 2042160"/>
                <a:gd name="connsiteX2-45" fmla="*/ 1259840 w 1259840"/>
                <a:gd name="connsiteY2-46" fmla="*/ 1412240 h 2042160"/>
                <a:gd name="connsiteX3-47" fmla="*/ 629920 w 1259840"/>
                <a:gd name="connsiteY3-48" fmla="*/ 2042160 h 2042160"/>
                <a:gd name="connsiteX4-49" fmla="*/ 0 w 1259840"/>
                <a:gd name="connsiteY4-50" fmla="*/ 1412240 h 2042160"/>
                <a:gd name="connsiteX0-51" fmla="*/ 0 w 1259840"/>
                <a:gd name="connsiteY0-52" fmla="*/ 1412240 h 2042160"/>
                <a:gd name="connsiteX1-53" fmla="*/ 629920 w 1259840"/>
                <a:gd name="connsiteY1-54" fmla="*/ 0 h 2042160"/>
                <a:gd name="connsiteX2-55" fmla="*/ 1259840 w 1259840"/>
                <a:gd name="connsiteY2-56" fmla="*/ 1412240 h 2042160"/>
                <a:gd name="connsiteX3-57" fmla="*/ 629920 w 1259840"/>
                <a:gd name="connsiteY3-58" fmla="*/ 2042160 h 2042160"/>
                <a:gd name="connsiteX4-59" fmla="*/ 0 w 1259840"/>
                <a:gd name="connsiteY4-60" fmla="*/ 1412240 h 2042160"/>
                <a:gd name="connsiteX0-61" fmla="*/ 0 w 1259840"/>
                <a:gd name="connsiteY0-62" fmla="*/ 1412240 h 2042160"/>
                <a:gd name="connsiteX1-63" fmla="*/ 629920 w 1259840"/>
                <a:gd name="connsiteY1-64" fmla="*/ 0 h 2042160"/>
                <a:gd name="connsiteX2-65" fmla="*/ 1259840 w 1259840"/>
                <a:gd name="connsiteY2-66" fmla="*/ 1412240 h 2042160"/>
                <a:gd name="connsiteX3-67" fmla="*/ 629920 w 1259840"/>
                <a:gd name="connsiteY3-68" fmla="*/ 2042160 h 2042160"/>
                <a:gd name="connsiteX4-69" fmla="*/ 0 w 1259840"/>
                <a:gd name="connsiteY4-70" fmla="*/ 1412240 h 204216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59840" h="2042160">
                  <a:moveTo>
                    <a:pt x="0" y="1412240"/>
                  </a:moveTo>
                  <a:cubicBezTo>
                    <a:pt x="0" y="1071880"/>
                    <a:pt x="373465" y="487680"/>
                    <a:pt x="629920" y="0"/>
                  </a:cubicBezTo>
                  <a:cubicBezTo>
                    <a:pt x="876215" y="497840"/>
                    <a:pt x="1259840" y="1064345"/>
                    <a:pt x="1259840" y="1412240"/>
                  </a:cubicBezTo>
                  <a:cubicBezTo>
                    <a:pt x="1259840" y="1760135"/>
                    <a:pt x="977815" y="2042160"/>
                    <a:pt x="629920" y="2042160"/>
                  </a:cubicBezTo>
                  <a:cubicBezTo>
                    <a:pt x="282025" y="2042160"/>
                    <a:pt x="0" y="1752600"/>
                    <a:pt x="0" y="1412240"/>
                  </a:cubicBezTo>
                  <a:close/>
                </a:path>
              </a:pathLst>
            </a:custGeom>
            <a:solidFill>
              <a:srgbClr val="C00000"/>
            </a:solidFill>
            <a:ln w="412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椭圆 21"/>
            <p:cNvSpPr/>
            <p:nvPr/>
          </p:nvSpPr>
          <p:spPr>
            <a:xfrm rot="15466426" flipH="1" flipV="1">
              <a:off x="6188313" y="4974575"/>
              <a:ext cx="389904" cy="632023"/>
            </a:xfrm>
            <a:custGeom>
              <a:avLst/>
              <a:gdLst>
                <a:gd name="connsiteX0" fmla="*/ 0 w 1259840"/>
                <a:gd name="connsiteY0" fmla="*/ 629920 h 1259840"/>
                <a:gd name="connsiteX1" fmla="*/ 629920 w 1259840"/>
                <a:gd name="connsiteY1" fmla="*/ 0 h 1259840"/>
                <a:gd name="connsiteX2" fmla="*/ 1259840 w 1259840"/>
                <a:gd name="connsiteY2" fmla="*/ 629920 h 1259840"/>
                <a:gd name="connsiteX3" fmla="*/ 629920 w 1259840"/>
                <a:gd name="connsiteY3" fmla="*/ 1259840 h 1259840"/>
                <a:gd name="connsiteX4" fmla="*/ 0 w 1259840"/>
                <a:gd name="connsiteY4" fmla="*/ 629920 h 1259840"/>
                <a:gd name="connsiteX0-1" fmla="*/ 0 w 1259840"/>
                <a:gd name="connsiteY0-2" fmla="*/ 1412240 h 2042160"/>
                <a:gd name="connsiteX1-3" fmla="*/ 629920 w 1259840"/>
                <a:gd name="connsiteY1-4" fmla="*/ 0 h 2042160"/>
                <a:gd name="connsiteX2-5" fmla="*/ 1259840 w 1259840"/>
                <a:gd name="connsiteY2-6" fmla="*/ 1412240 h 2042160"/>
                <a:gd name="connsiteX3-7" fmla="*/ 629920 w 1259840"/>
                <a:gd name="connsiteY3-8" fmla="*/ 2042160 h 2042160"/>
                <a:gd name="connsiteX4-9" fmla="*/ 0 w 1259840"/>
                <a:gd name="connsiteY4-10" fmla="*/ 1412240 h 2042160"/>
                <a:gd name="connsiteX0-11" fmla="*/ 0 w 1259840"/>
                <a:gd name="connsiteY0-12" fmla="*/ 1412240 h 2042160"/>
                <a:gd name="connsiteX1-13" fmla="*/ 629920 w 1259840"/>
                <a:gd name="connsiteY1-14" fmla="*/ 0 h 2042160"/>
                <a:gd name="connsiteX2-15" fmla="*/ 1259840 w 1259840"/>
                <a:gd name="connsiteY2-16" fmla="*/ 1412240 h 2042160"/>
                <a:gd name="connsiteX3-17" fmla="*/ 629920 w 1259840"/>
                <a:gd name="connsiteY3-18" fmla="*/ 2042160 h 2042160"/>
                <a:gd name="connsiteX4-19" fmla="*/ 0 w 1259840"/>
                <a:gd name="connsiteY4-20" fmla="*/ 1412240 h 2042160"/>
                <a:gd name="connsiteX0-21" fmla="*/ 0 w 1259840"/>
                <a:gd name="connsiteY0-22" fmla="*/ 1412240 h 2042160"/>
                <a:gd name="connsiteX1-23" fmla="*/ 629920 w 1259840"/>
                <a:gd name="connsiteY1-24" fmla="*/ 0 h 2042160"/>
                <a:gd name="connsiteX2-25" fmla="*/ 1259840 w 1259840"/>
                <a:gd name="connsiteY2-26" fmla="*/ 1412240 h 2042160"/>
                <a:gd name="connsiteX3-27" fmla="*/ 629920 w 1259840"/>
                <a:gd name="connsiteY3-28" fmla="*/ 2042160 h 2042160"/>
                <a:gd name="connsiteX4-29" fmla="*/ 0 w 1259840"/>
                <a:gd name="connsiteY4-30" fmla="*/ 1412240 h 2042160"/>
                <a:gd name="connsiteX0-31" fmla="*/ 0 w 1259840"/>
                <a:gd name="connsiteY0-32" fmla="*/ 1412240 h 2042160"/>
                <a:gd name="connsiteX1-33" fmla="*/ 629920 w 1259840"/>
                <a:gd name="connsiteY1-34" fmla="*/ 0 h 2042160"/>
                <a:gd name="connsiteX2-35" fmla="*/ 1259840 w 1259840"/>
                <a:gd name="connsiteY2-36" fmla="*/ 1412240 h 2042160"/>
                <a:gd name="connsiteX3-37" fmla="*/ 629920 w 1259840"/>
                <a:gd name="connsiteY3-38" fmla="*/ 2042160 h 2042160"/>
                <a:gd name="connsiteX4-39" fmla="*/ 0 w 1259840"/>
                <a:gd name="connsiteY4-40" fmla="*/ 1412240 h 2042160"/>
                <a:gd name="connsiteX0-41" fmla="*/ 0 w 1259840"/>
                <a:gd name="connsiteY0-42" fmla="*/ 1412240 h 2042160"/>
                <a:gd name="connsiteX1-43" fmla="*/ 629920 w 1259840"/>
                <a:gd name="connsiteY1-44" fmla="*/ 0 h 2042160"/>
                <a:gd name="connsiteX2-45" fmla="*/ 1259840 w 1259840"/>
                <a:gd name="connsiteY2-46" fmla="*/ 1412240 h 2042160"/>
                <a:gd name="connsiteX3-47" fmla="*/ 629920 w 1259840"/>
                <a:gd name="connsiteY3-48" fmla="*/ 2042160 h 2042160"/>
                <a:gd name="connsiteX4-49" fmla="*/ 0 w 1259840"/>
                <a:gd name="connsiteY4-50" fmla="*/ 1412240 h 2042160"/>
                <a:gd name="connsiteX0-51" fmla="*/ 0 w 1259840"/>
                <a:gd name="connsiteY0-52" fmla="*/ 1412240 h 2042160"/>
                <a:gd name="connsiteX1-53" fmla="*/ 629920 w 1259840"/>
                <a:gd name="connsiteY1-54" fmla="*/ 0 h 2042160"/>
                <a:gd name="connsiteX2-55" fmla="*/ 1259840 w 1259840"/>
                <a:gd name="connsiteY2-56" fmla="*/ 1412240 h 2042160"/>
                <a:gd name="connsiteX3-57" fmla="*/ 629920 w 1259840"/>
                <a:gd name="connsiteY3-58" fmla="*/ 2042160 h 2042160"/>
                <a:gd name="connsiteX4-59" fmla="*/ 0 w 1259840"/>
                <a:gd name="connsiteY4-60" fmla="*/ 1412240 h 2042160"/>
                <a:gd name="connsiteX0-61" fmla="*/ 0 w 1259840"/>
                <a:gd name="connsiteY0-62" fmla="*/ 1412240 h 2042160"/>
                <a:gd name="connsiteX1-63" fmla="*/ 629920 w 1259840"/>
                <a:gd name="connsiteY1-64" fmla="*/ 0 h 2042160"/>
                <a:gd name="connsiteX2-65" fmla="*/ 1259840 w 1259840"/>
                <a:gd name="connsiteY2-66" fmla="*/ 1412240 h 2042160"/>
                <a:gd name="connsiteX3-67" fmla="*/ 629920 w 1259840"/>
                <a:gd name="connsiteY3-68" fmla="*/ 2042160 h 2042160"/>
                <a:gd name="connsiteX4-69" fmla="*/ 0 w 1259840"/>
                <a:gd name="connsiteY4-70" fmla="*/ 1412240 h 204216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59840" h="2042160">
                  <a:moveTo>
                    <a:pt x="0" y="1412240"/>
                  </a:moveTo>
                  <a:cubicBezTo>
                    <a:pt x="0" y="1071880"/>
                    <a:pt x="373465" y="487680"/>
                    <a:pt x="629920" y="0"/>
                  </a:cubicBezTo>
                  <a:cubicBezTo>
                    <a:pt x="876215" y="497840"/>
                    <a:pt x="1259840" y="1064345"/>
                    <a:pt x="1259840" y="1412240"/>
                  </a:cubicBezTo>
                  <a:cubicBezTo>
                    <a:pt x="1259840" y="1760135"/>
                    <a:pt x="977815" y="2042160"/>
                    <a:pt x="629920" y="2042160"/>
                  </a:cubicBezTo>
                  <a:cubicBezTo>
                    <a:pt x="282025" y="2042160"/>
                    <a:pt x="0" y="1752600"/>
                    <a:pt x="0" y="1412240"/>
                  </a:cubicBezTo>
                  <a:close/>
                </a:path>
              </a:pathLst>
            </a:custGeom>
            <a:solidFill>
              <a:srgbClr val="C00000"/>
            </a:solidFill>
            <a:ln w="412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15" name="文本框 114"/>
          <p:cNvSpPr txBox="1"/>
          <p:nvPr/>
        </p:nvSpPr>
        <p:spPr>
          <a:xfrm>
            <a:off x="362585" y="125095"/>
            <a:ext cx="29406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/>
              <a:t>五、总结</a:t>
            </a:r>
            <a:endParaRPr lang="zh-CN" altLang="en-US" sz="3600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email"/>
          <a:srcRect t="-870"/>
          <a:stretch>
            <a:fillRect/>
          </a:stretch>
        </p:blipFill>
        <p:spPr>
          <a:xfrm>
            <a:off x="0" y="-67056"/>
            <a:ext cx="12191999" cy="694305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2188030"/>
            <a:ext cx="12192000" cy="2094604"/>
          </a:xfrm>
          <a:prstGeom prst="rect">
            <a:avLst/>
          </a:prstGeom>
          <a:solidFill>
            <a:srgbClr val="C0000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平行四边形 3"/>
          <p:cNvSpPr/>
          <p:nvPr/>
        </p:nvSpPr>
        <p:spPr>
          <a:xfrm rot="17940000" flipH="1">
            <a:off x="3543130" y="2229261"/>
            <a:ext cx="9176982" cy="2401824"/>
          </a:xfrm>
          <a:prstGeom prst="parallelogram">
            <a:avLst>
              <a:gd name="adj" fmla="val 54847"/>
            </a:avLst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43429" y="2022965"/>
            <a:ext cx="44310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gency FB" panose="020B0503020202020204" pitchFamily="34" charset="0"/>
              </a:rPr>
              <a:t>Thank</a:t>
            </a:r>
            <a:r>
              <a:rPr kumimoji="0" lang="en-US" altLang="zh-CN" sz="9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</a:rPr>
              <a:t>  You</a:t>
            </a:r>
            <a:endParaRPr kumimoji="0" lang="zh-CN" altLang="en-US" sz="9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331720" y="3427561"/>
            <a:ext cx="8316989" cy="0"/>
          </a:xfrm>
          <a:prstGeom prst="line">
            <a:avLst/>
          </a:prstGeom>
          <a:ln w="127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281774" y="3494618"/>
            <a:ext cx="50722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</a:rPr>
              <a:t>The End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/>
          <p:cNvPicPr>
            <a:picLocks noChangeAspect="1"/>
          </p:cNvPicPr>
          <p:nvPr/>
        </p:nvPicPr>
        <p:blipFill>
          <a:blip r:embed="rId1" cstate="email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875"/>
            <a:ext cx="12192000" cy="6852249"/>
          </a:xfrm>
          <a:prstGeom prst="rect">
            <a:avLst/>
          </a:prstGeom>
        </p:spPr>
      </p:pic>
      <p:sp>
        <p:nvSpPr>
          <p:cNvPr id="4" name="平行四边形 3"/>
          <p:cNvSpPr/>
          <p:nvPr/>
        </p:nvSpPr>
        <p:spPr>
          <a:xfrm rot="3660000">
            <a:off x="2942585" y="2228006"/>
            <a:ext cx="9166766" cy="2401824"/>
          </a:xfrm>
          <a:prstGeom prst="parallelogram">
            <a:avLst>
              <a:gd name="adj" fmla="val 54847"/>
            </a:avLst>
          </a:prstGeom>
          <a:solidFill>
            <a:srgbClr val="C0000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41033" y="183392"/>
            <a:ext cx="1491460" cy="746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</a:rPr>
              <a:t>目录 </a:t>
            </a:r>
            <a:endParaRPr kumimoji="0" lang="zh-CN" altLang="en-US" sz="4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2032681" y="1437811"/>
            <a:ext cx="6072726" cy="706755"/>
            <a:chOff x="2032681" y="1437811"/>
            <a:chExt cx="6072726" cy="706755"/>
          </a:xfrm>
        </p:grpSpPr>
        <p:sp>
          <p:nvSpPr>
            <p:cNvPr id="6" name="文本框 5"/>
            <p:cNvSpPr txBox="1"/>
            <p:nvPr/>
          </p:nvSpPr>
          <p:spPr>
            <a:xfrm>
              <a:off x="5395484" y="1437811"/>
              <a:ext cx="2709923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>
                  <a:solidFill>
                    <a:schemeClr val="bg1"/>
                  </a:solidFill>
                  <a:sym typeface="+mn-ea"/>
                </a:rPr>
                <a:t>环境搭建</a:t>
              </a:r>
              <a:endParaRPr kumimoji="0" lang="zh-CN" alt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  <a:sym typeface="+mn-ea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2857629" y="1817227"/>
              <a:ext cx="2521232" cy="14125"/>
            </a:xfrm>
            <a:prstGeom prst="line">
              <a:avLst/>
            </a:prstGeom>
            <a:ln w="3175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2032681" y="1495046"/>
              <a:ext cx="595745" cy="59574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2567209" y="2349667"/>
            <a:ext cx="6037131" cy="706755"/>
            <a:chOff x="2567209" y="2349667"/>
            <a:chExt cx="6037131" cy="706755"/>
          </a:xfrm>
        </p:grpSpPr>
        <p:sp>
          <p:nvSpPr>
            <p:cNvPr id="32" name="文本框 31"/>
            <p:cNvSpPr txBox="1"/>
            <p:nvPr/>
          </p:nvSpPr>
          <p:spPr>
            <a:xfrm>
              <a:off x="5894417" y="2349667"/>
              <a:ext cx="2709923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>
                  <a:solidFill>
                    <a:schemeClr val="bg1"/>
                  </a:solidFill>
                  <a:sym typeface="+mn-ea"/>
                </a:rPr>
                <a:t>项目特色</a:t>
              </a:r>
              <a:endParaRPr kumimoji="0" lang="zh-CN" alt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  <a:sym typeface="+mn-ea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3356562" y="2729083"/>
              <a:ext cx="2521232" cy="14125"/>
            </a:xfrm>
            <a:prstGeom prst="line">
              <a:avLst/>
            </a:prstGeom>
            <a:ln w="3175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椭圆 32"/>
            <p:cNvSpPr/>
            <p:nvPr/>
          </p:nvSpPr>
          <p:spPr>
            <a:xfrm>
              <a:off x="2567209" y="2433196"/>
              <a:ext cx="595745" cy="59574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3068731" y="3316417"/>
            <a:ext cx="6079927" cy="706755"/>
            <a:chOff x="3068731" y="3316417"/>
            <a:chExt cx="6079927" cy="706755"/>
          </a:xfrm>
        </p:grpSpPr>
        <p:sp>
          <p:nvSpPr>
            <p:cNvPr id="36" name="文本框 35"/>
            <p:cNvSpPr txBox="1"/>
            <p:nvPr/>
          </p:nvSpPr>
          <p:spPr>
            <a:xfrm>
              <a:off x="6438735" y="3316417"/>
              <a:ext cx="2709923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>
                  <a:solidFill>
                    <a:schemeClr val="bg1"/>
                  </a:solidFill>
                  <a:sym typeface="+mn-ea"/>
                </a:rPr>
                <a:t>技术问题</a:t>
              </a:r>
              <a:endParaRPr kumimoji="0" lang="zh-CN" altLang="en-US" sz="40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  <a:sym typeface="+mn-ea"/>
              </a:endParaRPr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3900880" y="3695833"/>
              <a:ext cx="2521232" cy="14125"/>
            </a:xfrm>
            <a:prstGeom prst="line">
              <a:avLst/>
            </a:prstGeom>
            <a:ln w="3175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椭圆 36"/>
            <p:cNvSpPr/>
            <p:nvPr/>
          </p:nvSpPr>
          <p:spPr>
            <a:xfrm>
              <a:off x="3068731" y="3371346"/>
              <a:ext cx="595745" cy="59574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532227" y="4145620"/>
            <a:ext cx="6057246" cy="706755"/>
            <a:chOff x="3522500" y="4093705"/>
            <a:chExt cx="6057246" cy="706755"/>
          </a:xfrm>
        </p:grpSpPr>
        <p:sp>
          <p:nvSpPr>
            <p:cNvPr id="40" name="文本框 39"/>
            <p:cNvSpPr txBox="1"/>
            <p:nvPr/>
          </p:nvSpPr>
          <p:spPr>
            <a:xfrm>
              <a:off x="6869823" y="4093705"/>
              <a:ext cx="2709923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gency FB" panose="020B0503020202020204" pitchFamily="34" charset="0"/>
                </a:rPr>
                <a:t>项目展示</a:t>
              </a:r>
              <a:endParaRPr kumimoji="0" lang="zh-CN" alt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4331968" y="4473121"/>
              <a:ext cx="2521232" cy="14125"/>
            </a:xfrm>
            <a:prstGeom prst="line">
              <a:avLst/>
            </a:prstGeom>
            <a:ln w="3175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椭圆 40"/>
            <p:cNvSpPr/>
            <p:nvPr/>
          </p:nvSpPr>
          <p:spPr>
            <a:xfrm>
              <a:off x="3522500" y="4149766"/>
              <a:ext cx="595745" cy="59574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4060242" y="5043360"/>
            <a:ext cx="6058158" cy="706755"/>
            <a:chOff x="4034095" y="4976928"/>
            <a:chExt cx="6058158" cy="706755"/>
          </a:xfrm>
        </p:grpSpPr>
        <p:sp>
          <p:nvSpPr>
            <p:cNvPr id="44" name="文本框 43"/>
            <p:cNvSpPr txBox="1"/>
            <p:nvPr/>
          </p:nvSpPr>
          <p:spPr>
            <a:xfrm>
              <a:off x="7382330" y="4976928"/>
              <a:ext cx="2709923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gency FB" panose="020B0503020202020204" pitchFamily="34" charset="0"/>
                </a:rPr>
                <a:t>深刻总结</a:t>
              </a:r>
              <a:endParaRPr kumimoji="0" lang="zh-CN" alt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4034095" y="5032998"/>
              <a:ext cx="595745" cy="595745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4844475" y="5356344"/>
              <a:ext cx="2521232" cy="14125"/>
            </a:xfrm>
            <a:prstGeom prst="line">
              <a:avLst/>
            </a:prstGeom>
            <a:ln w="3175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1993254" y="1530144"/>
            <a:ext cx="674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gency FB" panose="020B0503020202020204" pitchFamily="34" charset="0"/>
              </a:rPr>
              <a:t>1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527782" y="2474535"/>
            <a:ext cx="674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gency FB" panose="020B0503020202020204" pitchFamily="34" charset="0"/>
              </a:rPr>
              <a:t>2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029304" y="3412685"/>
            <a:ext cx="674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gency FB" panose="020B0503020202020204" pitchFamily="34" charset="0"/>
              </a:rPr>
              <a:t>3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492800" y="4232867"/>
            <a:ext cx="674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gency FB" panose="020B0503020202020204" pitchFamily="34" charset="0"/>
              </a:rPr>
              <a:t>4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019685" y="5135692"/>
            <a:ext cx="674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gency FB" panose="020B0503020202020204" pitchFamily="34" charset="0"/>
              </a:rPr>
              <a:t>5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  <p:bldP spid="27" grpId="0"/>
      <p:bldP spid="29" grpId="0"/>
      <p:bldP spid="30" grpId="0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 cstate="email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875"/>
            <a:ext cx="12192000" cy="685224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5400000">
            <a:off x="3513455" y="-417195"/>
            <a:ext cx="6858000" cy="769239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799205" y="220345"/>
            <a:ext cx="52057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>
                <a:solidFill>
                  <a:schemeClr val="bg1"/>
                </a:solidFill>
                <a:sym typeface="+mn-ea"/>
              </a:rPr>
              <a:t>一、环境搭建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gency FB" panose="020B0503020202020204" pitchFamily="3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14470" y="1050290"/>
            <a:ext cx="5962650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1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、创建一个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Maven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工程</a:t>
            </a:r>
            <a:endParaRPr lang="zh-CN" altLang="en-US" sz="2400" strike="noStrike" noProof="1">
              <a:solidFill>
                <a:schemeClr val="bg1"/>
              </a:solidFill>
              <a:sym typeface="+mn-ea"/>
            </a:endParaRPr>
          </a:p>
          <a:p>
            <a:pPr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2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、引入项目依赖的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jar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包</a:t>
            </a:r>
            <a:endParaRPr lang="zh-CN" altLang="en-US" sz="2400" strike="noStrike" noProof="1">
              <a:solidFill>
                <a:schemeClr val="bg1"/>
              </a:solidFill>
              <a:sym typeface="+mn-ea"/>
            </a:endParaRPr>
          </a:p>
          <a:p>
            <a:pPr lvl="1"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--spring</a:t>
            </a:r>
            <a:endParaRPr lang="en-US" altLang="zh-CN" sz="2400" strike="noStrike" noProof="1">
              <a:solidFill>
                <a:schemeClr val="bg1"/>
              </a:solidFill>
              <a:sym typeface="+mn-ea"/>
            </a:endParaRPr>
          </a:p>
          <a:p>
            <a:pPr lvl="1"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--springmvc</a:t>
            </a:r>
            <a:endParaRPr lang="en-US" altLang="zh-CN" sz="2400" strike="noStrike" noProof="1">
              <a:solidFill>
                <a:schemeClr val="bg1"/>
              </a:solidFill>
              <a:sym typeface="+mn-ea"/>
            </a:endParaRPr>
          </a:p>
          <a:p>
            <a:pPr lvl="1"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-mybatis</a:t>
            </a:r>
            <a:endParaRPr lang="en-US" altLang="zh-CN" sz="2400" strike="noStrike" noProof="1">
              <a:solidFill>
                <a:schemeClr val="bg1"/>
              </a:solidFill>
              <a:sym typeface="+mn-ea"/>
            </a:endParaRPr>
          </a:p>
          <a:p>
            <a:pPr lvl="1"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--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数据库连接池，驱动包</a:t>
            </a:r>
            <a:endParaRPr lang="zh-CN" altLang="en-US" sz="2400" strike="noStrike" noProof="1">
              <a:solidFill>
                <a:schemeClr val="bg1"/>
              </a:solidFill>
              <a:sym typeface="+mn-ea"/>
            </a:endParaRPr>
          </a:p>
          <a:p>
            <a:pPr lvl="1"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--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其他（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jstl,servlet-api,junit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）</a:t>
            </a:r>
            <a:endParaRPr lang="zh-CN" altLang="en-US" sz="2400" strike="noStrike" noProof="1">
              <a:solidFill>
                <a:schemeClr val="bg1"/>
              </a:solidFill>
              <a:sym typeface="+mn-ea"/>
            </a:endParaRPr>
          </a:p>
          <a:p>
            <a:pPr lvl="0"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3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、引入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bootstrap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前端框架</a:t>
            </a:r>
            <a:endParaRPr lang="zh-CN" altLang="en-US" sz="2400" strike="noStrike" noProof="1">
              <a:solidFill>
                <a:schemeClr val="bg1"/>
              </a:solidFill>
              <a:sym typeface="+mn-ea"/>
            </a:endParaRPr>
          </a:p>
          <a:p>
            <a:pPr lvl="0"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4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、编写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ssm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整合的关键配置文件</a:t>
            </a:r>
            <a:endParaRPr lang="zh-CN" altLang="en-US" sz="2400" strike="noStrike" noProof="1">
              <a:solidFill>
                <a:schemeClr val="bg1"/>
              </a:solidFill>
              <a:sym typeface="+mn-ea"/>
            </a:endParaRPr>
          </a:p>
          <a:p>
            <a:pPr lvl="1"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web.xml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，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spring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，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springmvc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，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mybatis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，使用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mybatis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的逆向工程生成对应的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bean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以及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mapper</a:t>
            </a:r>
            <a:endParaRPr lang="en-US" altLang="zh-CN" sz="2400" strike="noStrike" noProof="1">
              <a:solidFill>
                <a:schemeClr val="bg1"/>
              </a:solidFill>
              <a:sym typeface="+mn-ea"/>
            </a:endParaRPr>
          </a:p>
          <a:p>
            <a:pPr lvl="0" fontAlgn="base"/>
            <a:r>
              <a:rPr lang="en-US" altLang="zh-CN" sz="2400">
                <a:solidFill>
                  <a:schemeClr val="bg1"/>
                </a:solidFill>
                <a:sym typeface="+mn-ea"/>
              </a:rPr>
              <a:t>5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、测试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mapper</a:t>
            </a:r>
            <a:endParaRPr lang="en-US" altLang="zh-CN" sz="2400" kern="0" dirty="0">
              <a:solidFill>
                <a:schemeClr val="bg1"/>
              </a:solidFill>
              <a:latin typeface="Calibri" panose="020F0502020204030204" pitchFamily="34" charset="0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email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1182"/>
          <a:stretch>
            <a:fillRect/>
          </a:stretch>
        </p:blipFill>
        <p:spPr>
          <a:xfrm>
            <a:off x="694755" y="1311043"/>
            <a:ext cx="10802491" cy="423591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616004" y="2394850"/>
            <a:ext cx="2959982" cy="877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</a:rPr>
              <a:t> 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94755" y="240021"/>
            <a:ext cx="4293870" cy="829945"/>
            <a:chOff x="694755" y="240021"/>
            <a:chExt cx="4293870" cy="829945"/>
          </a:xfrm>
        </p:grpSpPr>
        <p:sp>
          <p:nvSpPr>
            <p:cNvPr id="7" name="矩形 6"/>
            <p:cNvSpPr/>
            <p:nvPr/>
          </p:nvSpPr>
          <p:spPr>
            <a:xfrm>
              <a:off x="694755" y="397656"/>
              <a:ext cx="90436" cy="51573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39840" y="240021"/>
              <a:ext cx="4248785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4800" kern="0" dirty="0">
                  <a:solidFill>
                    <a:srgbClr val="777777"/>
                  </a:solidFill>
                  <a:latin typeface="Agency FB" panose="020B0503020202020204" pitchFamily="34" charset="0"/>
                </a:rPr>
                <a:t>二、项目特色</a:t>
              </a:r>
              <a:endParaRPr kumimoji="0" lang="zh-CN" sz="4800" b="1" i="0" u="none" strike="noStrike" kern="0" cap="none" spc="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Agency FB" panose="020B0503020202020204" pitchFamily="34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57250" y="1467485"/>
            <a:ext cx="978217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fontAlgn="base">
              <a:buNone/>
            </a:pPr>
            <a:r>
              <a:rPr lang="en-US" altLang="zh-CN" sz="2400" b="1">
                <a:solidFill>
                  <a:schemeClr val="tx1"/>
                </a:solidFill>
                <a:sym typeface="+mn-ea"/>
              </a:rPr>
              <a:t>1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、分页</a:t>
            </a:r>
            <a:endParaRPr lang="zh-CN" altLang="en-US" sz="2000" b="1" strike="noStrike" noProof="1">
              <a:solidFill>
                <a:schemeClr val="tx1"/>
              </a:solidFill>
              <a:sym typeface="+mn-ea"/>
            </a:endParaRPr>
          </a:p>
          <a:p>
            <a:pPr marL="0" indent="0" fontAlgn="base">
              <a:buNone/>
            </a:pPr>
            <a:r>
              <a:rPr lang="en-US" altLang="zh-CN" sz="2400" b="1">
                <a:solidFill>
                  <a:schemeClr val="tx1"/>
                </a:solidFill>
                <a:sym typeface="+mn-ea"/>
              </a:rPr>
              <a:t>2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、数据校验</a:t>
            </a:r>
            <a:endParaRPr lang="zh-CN" altLang="en-US" sz="2000" b="1" strike="noStrike" noProof="1">
              <a:solidFill>
                <a:schemeClr val="tx1"/>
              </a:solidFill>
              <a:sym typeface="+mn-ea"/>
            </a:endParaRPr>
          </a:p>
          <a:p>
            <a:pPr marL="0" lvl="1" fontAlgn="base"/>
            <a:r>
              <a:rPr lang="en-US" altLang="zh-CN" sz="2400" b="1">
                <a:solidFill>
                  <a:schemeClr val="tx1"/>
                </a:solidFill>
                <a:sym typeface="+mn-ea"/>
              </a:rPr>
              <a:t>jQuery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前端校验</a:t>
            </a:r>
            <a:r>
              <a:rPr lang="en-US" altLang="zh-CN" sz="2400" b="1">
                <a:solidFill>
                  <a:schemeClr val="tx1"/>
                </a:solidFill>
                <a:sym typeface="+mn-ea"/>
              </a:rPr>
              <a:t>+JSR303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后端校验</a:t>
            </a:r>
            <a:endParaRPr lang="zh-CN" altLang="en-US" sz="2000" b="1" strike="noStrike" noProof="1">
              <a:solidFill>
                <a:schemeClr val="tx1"/>
              </a:solidFill>
              <a:sym typeface="+mn-ea"/>
            </a:endParaRPr>
          </a:p>
          <a:p>
            <a:pPr marL="0" lvl="1" indent="0" fontAlgn="base">
              <a:buNone/>
            </a:pPr>
            <a:r>
              <a:rPr lang="en-US" altLang="zh-CN" sz="2400" b="1">
                <a:solidFill>
                  <a:schemeClr val="tx1"/>
                </a:solidFill>
                <a:sym typeface="+mn-ea"/>
              </a:rPr>
              <a:t>3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、</a:t>
            </a:r>
            <a:r>
              <a:rPr lang="en-US" altLang="zh-CN" sz="2400" b="1">
                <a:solidFill>
                  <a:schemeClr val="tx1"/>
                </a:solidFill>
                <a:sym typeface="+mn-ea"/>
              </a:rPr>
              <a:t>ajax</a:t>
            </a:r>
            <a:endParaRPr lang="en-US" altLang="zh-CN" sz="2000" b="1" strike="noStrike" noProof="1">
              <a:solidFill>
                <a:schemeClr val="tx1"/>
              </a:solidFill>
              <a:sym typeface="+mn-ea"/>
            </a:endParaRPr>
          </a:p>
          <a:p>
            <a:pPr marL="0" lvl="1" indent="0" fontAlgn="base">
              <a:buNone/>
            </a:pPr>
            <a:r>
              <a:rPr lang="en-US" altLang="zh-CN" sz="2400" b="1">
                <a:solidFill>
                  <a:schemeClr val="tx1"/>
                </a:solidFill>
                <a:sym typeface="+mn-ea"/>
              </a:rPr>
              <a:t>4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、</a:t>
            </a:r>
            <a:r>
              <a:rPr lang="en-US" altLang="zh-CN" sz="2400" b="1">
                <a:solidFill>
                  <a:schemeClr val="tx1"/>
                </a:solidFill>
                <a:sym typeface="+mn-ea"/>
              </a:rPr>
              <a:t>Rest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风格的</a:t>
            </a:r>
            <a:r>
              <a:rPr lang="en-US" altLang="zh-CN" sz="2400" b="1">
                <a:solidFill>
                  <a:schemeClr val="tx1"/>
                </a:solidFill>
                <a:sym typeface="+mn-ea"/>
              </a:rPr>
              <a:t>URL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；使用</a:t>
            </a:r>
            <a:r>
              <a:rPr lang="en-US" altLang="zh-CN" sz="2400" b="1">
                <a:solidFill>
                  <a:schemeClr val="tx1"/>
                </a:solidFill>
                <a:sym typeface="+mn-ea"/>
              </a:rPr>
              <a:t>HTTP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协议请求方式的动词，来表示对资源的操作（</a:t>
            </a:r>
            <a:r>
              <a:rPr lang="en-US" altLang="zh-CN" sz="2400" b="1">
                <a:solidFill>
                  <a:schemeClr val="tx1"/>
                </a:solidFill>
                <a:sym typeface="+mn-ea"/>
              </a:rPr>
              <a:t>GET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（查询），</a:t>
            </a:r>
            <a:r>
              <a:rPr lang="en-US" altLang="zh-CN" sz="2400" b="1">
                <a:solidFill>
                  <a:schemeClr val="tx1"/>
                </a:solidFill>
                <a:sym typeface="+mn-ea"/>
              </a:rPr>
              <a:t>POST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（新增）、</a:t>
            </a:r>
            <a:r>
              <a:rPr lang="en-US" altLang="zh-CN" sz="2400" b="1">
                <a:solidFill>
                  <a:schemeClr val="tx1"/>
                </a:solidFill>
                <a:sym typeface="+mn-ea"/>
              </a:rPr>
              <a:t>PUT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（修改）、</a:t>
            </a:r>
            <a:r>
              <a:rPr lang="en-US" altLang="zh-CN" sz="2400" b="1">
                <a:solidFill>
                  <a:schemeClr val="tx1"/>
                </a:solidFill>
                <a:sym typeface="+mn-ea"/>
              </a:rPr>
              <a:t>DELETE</a:t>
            </a:r>
            <a:r>
              <a:rPr lang="zh-CN" altLang="en-US" sz="2400" b="1">
                <a:solidFill>
                  <a:schemeClr val="tx1"/>
                </a:solidFill>
                <a:sym typeface="+mn-ea"/>
              </a:rPr>
              <a:t>（删除））</a:t>
            </a:r>
            <a:endParaRPr lang="zh-CN" altLang="en-US" sz="2400" b="1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 rotWithShape="1">
          <a:blip r:embed="rId1" cstate="email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1182"/>
          <a:stretch>
            <a:fillRect/>
          </a:stretch>
        </p:blipFill>
        <p:spPr>
          <a:xfrm>
            <a:off x="694755" y="1311043"/>
            <a:ext cx="10802491" cy="423591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5495" y="240030"/>
            <a:ext cx="799719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表单校验</a:t>
            </a:r>
            <a:br>
              <a:rPr lang="zh-CN" altLang="en-US" sz="2400">
                <a:sym typeface="+mn-ea"/>
              </a:rPr>
            </a:br>
            <a:r>
              <a:rPr lang="zh-CN" altLang="en-US" sz="2400">
                <a:sym typeface="+mn-ea"/>
              </a:rPr>
              <a:t>当用户绕过前端校验时进行后端校验防止懂行人员操作</a:t>
            </a:r>
            <a:endParaRPr lang="zh-CN" altLang="en-US" sz="2400">
              <a:sym typeface="+mn-ea"/>
            </a:endParaRPr>
          </a:p>
          <a:p>
            <a:endParaRPr kumimoji="0" lang="zh-CN" altLang="en-US" sz="4800" b="1" i="0" u="none" strike="noStrike" kern="0" cap="none" spc="0" normalizeH="0" baseline="0" noProof="0" dirty="0">
              <a:ln>
                <a:noFill/>
              </a:ln>
              <a:solidFill>
                <a:srgbClr val="777777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94755" y="397656"/>
            <a:ext cx="90436" cy="51573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594248" y="1442963"/>
            <a:ext cx="31828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84860" y="1311275"/>
            <a:ext cx="104457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</p:txBody>
      </p:sp>
      <p:pic>
        <p:nvPicPr>
          <p:cNvPr id="10243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295" y="1278890"/>
            <a:ext cx="5537835" cy="31838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2" name="内容占位符 8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1285" y="1257300"/>
            <a:ext cx="5740400" cy="32277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4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2253" y="4414203"/>
            <a:ext cx="8534400" cy="24003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 rotWithShape="1">
          <a:blip r:embed="rId1" cstate="email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1182"/>
          <a:stretch>
            <a:fillRect/>
          </a:stretch>
        </p:blipFill>
        <p:spPr>
          <a:xfrm>
            <a:off x="694755" y="1311043"/>
            <a:ext cx="10802491" cy="423591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5190" y="240022"/>
            <a:ext cx="383081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ym typeface="+mn-ea"/>
              </a:rPr>
              <a:t>RESTful</a:t>
            </a:r>
            <a:endParaRPr kumimoji="0" lang="zh-CN" altLang="en-US" sz="4800" b="1" i="0" u="none" strike="noStrike" kern="0" cap="none" spc="0" normalizeH="0" baseline="0" noProof="0" dirty="0">
              <a:ln>
                <a:noFill/>
              </a:ln>
              <a:solidFill>
                <a:srgbClr val="777777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94755" y="397656"/>
            <a:ext cx="90436" cy="51573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594248" y="1442963"/>
            <a:ext cx="31828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84860" y="1311275"/>
            <a:ext cx="10445750" cy="39077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ym typeface="+mn-ea"/>
              </a:rPr>
              <a:t>一种软件架构风格、设计风格，而不是标准，只是提供了一组设计原则和约束条件。它主要用于客户端和服务器交互类的软件。基于这个风格设计的软件可以更简洁，更有层次，更易于实现缓存等机制。</a:t>
            </a:r>
            <a:endParaRPr lang="zh-CN" altLang="en-US" sz="2400">
              <a:sym typeface="+mn-ea"/>
            </a:endParaRPr>
          </a:p>
          <a:p>
            <a:endParaRPr lang="en-US" altLang="zh-CN" sz="2400">
              <a:sym typeface="+mn-ea"/>
            </a:endParaRPr>
          </a:p>
          <a:p>
            <a:r>
              <a:rPr lang="en-US" altLang="zh-CN" sz="2400">
                <a:sym typeface="+mn-ea"/>
              </a:rPr>
              <a:t>URI</a:t>
            </a:r>
            <a:endParaRPr lang="en-US" altLang="zh-CN" sz="2400">
              <a:sym typeface="+mn-ea"/>
            </a:endParaRPr>
          </a:p>
          <a:p>
            <a:r>
              <a:rPr lang="en-US" altLang="zh-CN" sz="2000">
                <a:sym typeface="+mn-ea"/>
              </a:rPr>
              <a:t>/emp/{id} GET </a:t>
            </a:r>
            <a:r>
              <a:rPr lang="zh-CN" altLang="en-US" sz="2400">
                <a:sym typeface="+mn-ea"/>
              </a:rPr>
              <a:t>查询选手</a:t>
            </a:r>
            <a:endParaRPr lang="zh-CN" altLang="en-US" sz="2400">
              <a:sym typeface="+mn-ea"/>
            </a:endParaRPr>
          </a:p>
          <a:p>
            <a:r>
              <a:rPr lang="en-US" altLang="zh-CN" sz="2000">
                <a:sym typeface="+mn-ea"/>
              </a:rPr>
              <a:t>/emp  post</a:t>
            </a:r>
            <a:r>
              <a:rPr lang="zh-CN" altLang="en-US" sz="2400">
                <a:sym typeface="+mn-ea"/>
              </a:rPr>
              <a:t>保存选手</a:t>
            </a:r>
            <a:endParaRPr lang="zh-CN" altLang="en-US" sz="2400">
              <a:sym typeface="+mn-ea"/>
            </a:endParaRPr>
          </a:p>
          <a:p>
            <a:r>
              <a:rPr lang="en-US" altLang="zh-CN" sz="2000">
                <a:sym typeface="+mn-ea"/>
              </a:rPr>
              <a:t>/emp/{id} PUT </a:t>
            </a:r>
            <a:r>
              <a:rPr lang="zh-CN" altLang="en-US" sz="2400">
                <a:sym typeface="+mn-ea"/>
              </a:rPr>
              <a:t>修改选手</a:t>
            </a:r>
            <a:endParaRPr lang="zh-CN" altLang="en-US" sz="2400">
              <a:sym typeface="+mn-ea"/>
            </a:endParaRPr>
          </a:p>
          <a:p>
            <a:r>
              <a:rPr lang="en-US" altLang="zh-CN" sz="2000">
                <a:sym typeface="+mn-ea"/>
              </a:rPr>
              <a:t>/emp/{id} DELETE </a:t>
            </a:r>
            <a:r>
              <a:rPr lang="zh-CN" altLang="en-US" sz="2000">
                <a:sym typeface="+mn-ea"/>
              </a:rPr>
              <a:t>删除选手</a:t>
            </a:r>
            <a:endParaRPr lang="zh-CN" altLang="en-US" sz="2000">
              <a:sym typeface="+mn-ea"/>
            </a:endParaRPr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 rotWithShape="1">
          <a:blip r:embed="rId1" cstate="email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1182"/>
          <a:stretch>
            <a:fillRect/>
          </a:stretch>
        </p:blipFill>
        <p:spPr>
          <a:xfrm>
            <a:off x="694755" y="1310408"/>
            <a:ext cx="10802491" cy="423591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5190" y="240022"/>
            <a:ext cx="383081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>
                <a:sym typeface="+mn-ea"/>
              </a:rPr>
              <a:t>ajax</a:t>
            </a:r>
            <a:endParaRPr kumimoji="0" lang="en-US" sz="4800" b="1" i="0" u="none" strike="noStrike" kern="0" cap="none" spc="0" normalizeH="0" baseline="0" noProof="0" dirty="0">
              <a:ln>
                <a:noFill/>
              </a:ln>
              <a:solidFill>
                <a:srgbClr val="777777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94755" y="397656"/>
            <a:ext cx="90436" cy="51573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594248" y="1442963"/>
            <a:ext cx="31828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84860" y="1311275"/>
            <a:ext cx="10445750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ym typeface="+mn-ea"/>
              </a:rPr>
              <a:t>1</a:t>
            </a:r>
            <a:r>
              <a:rPr lang="zh-CN" altLang="en-US" sz="2400">
                <a:sym typeface="+mn-ea"/>
              </a:rPr>
              <a:t>、</a:t>
            </a:r>
            <a:r>
              <a:rPr lang="en-US" altLang="zh-CN" sz="2400">
                <a:sym typeface="+mn-ea"/>
              </a:rPr>
              <a:t>index.jsp</a:t>
            </a:r>
            <a:r>
              <a:rPr lang="zh-CN" altLang="en-US" sz="2400">
                <a:sym typeface="+mn-ea"/>
              </a:rPr>
              <a:t>页面直接发送</a:t>
            </a:r>
            <a:r>
              <a:rPr lang="en-US" altLang="zh-CN" sz="2400">
                <a:sym typeface="+mn-ea"/>
              </a:rPr>
              <a:t>ajax</a:t>
            </a:r>
            <a:r>
              <a:rPr lang="zh-CN" altLang="en-US" sz="2400">
                <a:sym typeface="+mn-ea"/>
              </a:rPr>
              <a:t>请求进行选手分页数据查询</a:t>
            </a:r>
            <a:endParaRPr lang="zh-CN" altLang="en-US" sz="2400"/>
          </a:p>
          <a:p>
            <a:r>
              <a:rPr lang="en-US" altLang="zh-CN" sz="2400">
                <a:sym typeface="+mn-ea"/>
              </a:rPr>
              <a:t>2</a:t>
            </a:r>
            <a:r>
              <a:rPr lang="zh-CN" altLang="en-US" sz="2400">
                <a:sym typeface="+mn-ea"/>
              </a:rPr>
              <a:t>、服务器将查出的数据，以</a:t>
            </a:r>
            <a:r>
              <a:rPr lang="en-US" altLang="zh-CN" sz="2400">
                <a:sym typeface="+mn-ea"/>
              </a:rPr>
              <a:t>json</a:t>
            </a:r>
            <a:r>
              <a:rPr lang="zh-CN" altLang="en-US" sz="2400">
                <a:sym typeface="+mn-ea"/>
              </a:rPr>
              <a:t>字符串的形式返回给浏览器</a:t>
            </a:r>
            <a:endParaRPr lang="zh-CN" altLang="en-US" sz="2400"/>
          </a:p>
          <a:p>
            <a:r>
              <a:rPr lang="en-US" altLang="zh-CN" sz="2400">
                <a:sym typeface="+mn-ea"/>
              </a:rPr>
              <a:t>3</a:t>
            </a:r>
            <a:r>
              <a:rPr lang="zh-CN" altLang="en-US" sz="2400">
                <a:sym typeface="+mn-ea"/>
              </a:rPr>
              <a:t>、浏览器接收到接送字符串。可以使用</a:t>
            </a:r>
            <a:r>
              <a:rPr lang="en-US" altLang="zh-CN" sz="2400">
                <a:sym typeface="+mn-ea"/>
              </a:rPr>
              <a:t>js</a:t>
            </a:r>
            <a:r>
              <a:rPr lang="zh-CN" altLang="en-US" sz="2400">
                <a:sym typeface="+mn-ea"/>
              </a:rPr>
              <a:t>对接送进行解析使用</a:t>
            </a:r>
            <a:r>
              <a:rPr lang="en-US" altLang="zh-CN" sz="2400">
                <a:sym typeface="+mn-ea"/>
              </a:rPr>
              <a:t>js</a:t>
            </a:r>
            <a:r>
              <a:rPr lang="zh-CN" altLang="en-US" sz="2400">
                <a:sym typeface="+mn-ea"/>
              </a:rPr>
              <a:t>通过</a:t>
            </a:r>
            <a:r>
              <a:rPr lang="en-US" altLang="zh-CN" sz="2400">
                <a:sym typeface="+mn-ea"/>
              </a:rPr>
              <a:t>dom</a:t>
            </a:r>
            <a:r>
              <a:rPr lang="zh-CN" altLang="en-US" sz="2400">
                <a:sym typeface="+mn-ea"/>
              </a:rPr>
              <a:t>增删改改变页面</a:t>
            </a:r>
            <a:endParaRPr lang="zh-CN" altLang="en-US" sz="2400"/>
          </a:p>
          <a:p>
            <a:r>
              <a:rPr lang="en-US" altLang="zh-CN" sz="2400">
                <a:sym typeface="+mn-ea"/>
              </a:rPr>
              <a:t>4</a:t>
            </a:r>
            <a:r>
              <a:rPr lang="zh-CN" altLang="en-US" sz="2400">
                <a:sym typeface="+mn-ea"/>
              </a:rPr>
              <a:t>、返回</a:t>
            </a:r>
            <a:r>
              <a:rPr lang="en-US" altLang="zh-CN" sz="2400">
                <a:sym typeface="+mn-ea"/>
              </a:rPr>
              <a:t>json</a:t>
            </a:r>
            <a:r>
              <a:rPr lang="zh-CN" altLang="en-US" sz="2400">
                <a:sym typeface="+mn-ea"/>
              </a:rPr>
              <a:t>。实现客户端无关性。</a:t>
            </a:r>
            <a:endParaRPr lang="zh-CN" altLang="en-US" sz="2400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8195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835" y="3215005"/>
            <a:ext cx="9828530" cy="35096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94385" y="216527"/>
            <a:ext cx="6835336" cy="1106796"/>
            <a:chOff x="694385" y="216527"/>
            <a:chExt cx="6835336" cy="1106796"/>
          </a:xfrm>
        </p:grpSpPr>
        <p:sp>
          <p:nvSpPr>
            <p:cNvPr id="3" name="文本框 2"/>
            <p:cNvSpPr txBox="1"/>
            <p:nvPr/>
          </p:nvSpPr>
          <p:spPr>
            <a:xfrm>
              <a:off x="694385" y="216527"/>
              <a:ext cx="5094749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b="0" i="0" u="none" strike="noStrike" kern="0" cap="none" spc="0" normalizeH="0" baseline="0" noProof="0" dirty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Agency FB" panose="020B0503020202020204" pitchFamily="34" charset="0"/>
                </a:rPr>
                <a:t> </a:t>
              </a:r>
              <a:r>
                <a:rPr kumimoji="0" lang="zh-CN" altLang="en-US" sz="4800" b="0" i="0" u="none" strike="noStrike" kern="0" cap="none" spc="0" normalizeH="0" baseline="0" noProof="0" dirty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Agency FB" panose="020B0503020202020204" pitchFamily="34" charset="0"/>
                </a:rPr>
                <a:t>三、技术问题</a:t>
              </a:r>
              <a:endParaRPr kumimoji="0" lang="zh-CN" altLang="en-US" sz="4800" b="0" i="0" u="none" strike="noStrike" kern="0" cap="none" spc="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Agency FB" panose="020B0503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694755" y="397656"/>
              <a:ext cx="90436" cy="51573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85190" y="924543"/>
              <a:ext cx="674453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77777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.</a:t>
              </a:r>
              <a:endPara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777777"/>
                </a:solidFill>
                <a:effectLst/>
                <a:uLnTx/>
                <a:uFillTx/>
                <a:latin typeface="Calibri" panose="020F050202020403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673100" y="1334770"/>
            <a:ext cx="10966450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ym typeface="+mn-ea"/>
              </a:rPr>
              <a:t>1</a:t>
            </a:r>
            <a:r>
              <a:rPr lang="zh-CN" altLang="en-US" sz="3200">
                <a:sym typeface="+mn-ea"/>
              </a:rPr>
              <a:t>、基础框架</a:t>
            </a:r>
            <a:r>
              <a:rPr lang="en-US" altLang="zh-CN" sz="3600">
                <a:sym typeface="+mn-ea"/>
              </a:rPr>
              <a:t>-ssm(SpringMVC+Spring+MyBatis)</a:t>
            </a:r>
            <a:endParaRPr lang="en-US" altLang="zh-CN" sz="3600">
              <a:sym typeface="+mn-ea"/>
            </a:endParaRPr>
          </a:p>
          <a:p>
            <a:r>
              <a:rPr lang="en-US" altLang="zh-CN" sz="3200">
                <a:sym typeface="+mn-ea"/>
              </a:rPr>
              <a:t>2</a:t>
            </a:r>
            <a:r>
              <a:rPr lang="zh-CN" altLang="en-US" sz="3200">
                <a:sym typeface="+mn-ea"/>
              </a:rPr>
              <a:t>、前端框架</a:t>
            </a:r>
            <a:r>
              <a:rPr lang="en-US" altLang="zh-CN" sz="3200">
                <a:sym typeface="+mn-ea"/>
              </a:rPr>
              <a:t>-bootstrap</a:t>
            </a:r>
            <a:r>
              <a:rPr lang="zh-CN" altLang="en-US" sz="3600">
                <a:sym typeface="+mn-ea"/>
              </a:rPr>
              <a:t>快速搭建简洁美观界面</a:t>
            </a:r>
            <a:endParaRPr lang="zh-CN" altLang="en-US" sz="3600">
              <a:sym typeface="+mn-ea"/>
            </a:endParaRPr>
          </a:p>
          <a:p>
            <a:r>
              <a:rPr lang="en-US" altLang="zh-CN" sz="3200">
                <a:sym typeface="+mn-ea"/>
              </a:rPr>
              <a:t>3</a:t>
            </a:r>
            <a:r>
              <a:rPr lang="zh-CN" altLang="en-US" sz="3200">
                <a:sym typeface="+mn-ea"/>
              </a:rPr>
              <a:t>、项目依赖管理</a:t>
            </a:r>
            <a:r>
              <a:rPr lang="en-US" altLang="zh-CN" sz="3600">
                <a:sym typeface="+mn-ea"/>
              </a:rPr>
              <a:t>-Maven</a:t>
            </a:r>
            <a:endParaRPr lang="en-US" altLang="zh-CN" sz="3600">
              <a:sym typeface="+mn-ea"/>
            </a:endParaRPr>
          </a:p>
          <a:p>
            <a:r>
              <a:rPr lang="en-US" altLang="zh-CN" sz="3200">
                <a:sym typeface="+mn-ea"/>
              </a:rPr>
              <a:t>4</a:t>
            </a:r>
            <a:r>
              <a:rPr lang="zh-CN" altLang="en-US" sz="3200">
                <a:sym typeface="+mn-ea"/>
              </a:rPr>
              <a:t>、分页</a:t>
            </a:r>
            <a:r>
              <a:rPr lang="en-US" altLang="zh-CN" sz="3200">
                <a:sym typeface="+mn-ea"/>
              </a:rPr>
              <a:t>-pagehelper</a:t>
            </a:r>
            <a:r>
              <a:rPr lang="zh-CN" altLang="en-US" sz="3600">
                <a:sym typeface="+mn-ea"/>
              </a:rPr>
              <a:t>（小公举）</a:t>
            </a:r>
            <a:endParaRPr lang="zh-CN" altLang="en-US" sz="3600">
              <a:sym typeface="+mn-ea"/>
            </a:endParaRPr>
          </a:p>
          <a:p>
            <a:r>
              <a:rPr lang="en-US" altLang="zh-CN" sz="3200">
                <a:sym typeface="+mn-ea"/>
              </a:rPr>
              <a:t>5</a:t>
            </a:r>
            <a:r>
              <a:rPr lang="zh-CN" altLang="en-US" sz="3200">
                <a:sym typeface="+mn-ea"/>
              </a:rPr>
              <a:t>、逆向工程</a:t>
            </a:r>
            <a:r>
              <a:rPr lang="en-US" altLang="zh-CN" sz="3200">
                <a:sym typeface="+mn-ea"/>
              </a:rPr>
              <a:t>-MyBatist Generator</a:t>
            </a:r>
            <a:endParaRPr lang="en-US" altLang="zh-CN" sz="3200">
              <a:sym typeface="+mn-ea"/>
            </a:endParaRPr>
          </a:p>
          <a:p>
            <a:endParaRPr lang="en-US" altLang="zh-CN" sz="32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 cstate="email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875"/>
            <a:ext cx="12192000" cy="6852249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694755" y="240022"/>
            <a:ext cx="6834966" cy="1083301"/>
            <a:chOff x="694755" y="240022"/>
            <a:chExt cx="6834966" cy="1083301"/>
          </a:xfrm>
        </p:grpSpPr>
        <p:sp>
          <p:nvSpPr>
            <p:cNvPr id="22" name="文本框 21"/>
            <p:cNvSpPr txBox="1"/>
            <p:nvPr/>
          </p:nvSpPr>
          <p:spPr>
            <a:xfrm>
              <a:off x="784925" y="240022"/>
              <a:ext cx="5462270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gency FB" panose="020B0503020202020204" pitchFamily="34" charset="0"/>
                </a:rPr>
                <a:t>四、项目展示</a:t>
              </a:r>
              <a:endParaRPr kumimoji="0" lang="zh-CN" altLang="en-US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gency FB" panose="020B0503020202020204" pitchFamily="34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694755" y="397656"/>
              <a:ext cx="90436" cy="51573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85190" y="924543"/>
              <a:ext cx="674453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.</a:t>
              </a:r>
              <a:endPara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1545</Words>
  <Application>WPS 演示</Application>
  <PresentationFormat>自定义</PresentationFormat>
  <Paragraphs>169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Wingdings</vt:lpstr>
      <vt:lpstr>Agency FB</vt:lpstr>
      <vt:lpstr>华文宋体</vt:lpstr>
      <vt:lpstr>华文新魏</vt:lpstr>
      <vt:lpstr>Segoe UI Black</vt:lpstr>
      <vt:lpstr>Calibri</vt:lpstr>
      <vt:lpstr>等线</vt:lpstr>
      <vt:lpstr>Yu Gothic UI</vt:lpstr>
      <vt:lpstr>等线 Light</vt:lpstr>
      <vt:lpstr>微软雅黑</vt:lpstr>
      <vt:lpstr>Arial Unicode MS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海鸦矣</dc:creator>
  <cp:lastModifiedBy>Administrator</cp:lastModifiedBy>
  <cp:revision>52</cp:revision>
  <dcterms:created xsi:type="dcterms:W3CDTF">2016-03-06T08:23:00Z</dcterms:created>
  <dcterms:modified xsi:type="dcterms:W3CDTF">2018-06-28T15:52:30Z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2052-10.1.0.6875</vt:lpwstr>
  </property>
</Properties>
</file>

<file path=docProps/thumbnail.jpeg>
</file>